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4"/>
    <p:sldMasterId id="2147483742" r:id="rId5"/>
    <p:sldMasterId id="2147483702" r:id="rId6"/>
    <p:sldMasterId id="2147483758" r:id="rId7"/>
    <p:sldMasterId id="2147483746" r:id="rId8"/>
  </p:sldMasterIdLst>
  <p:notesMasterIdLst>
    <p:notesMasterId r:id="rId28"/>
  </p:notesMasterIdLst>
  <p:handoutMasterIdLst>
    <p:handoutMasterId r:id="rId29"/>
  </p:handoutMasterIdLst>
  <p:sldIdLst>
    <p:sldId id="2472" r:id="rId9"/>
    <p:sldId id="18104" r:id="rId10"/>
    <p:sldId id="18097" r:id="rId11"/>
    <p:sldId id="18103" r:id="rId12"/>
    <p:sldId id="2500" r:id="rId13"/>
    <p:sldId id="18087" r:id="rId14"/>
    <p:sldId id="18107" r:id="rId15"/>
    <p:sldId id="18085" r:id="rId16"/>
    <p:sldId id="18109" r:id="rId17"/>
    <p:sldId id="18088" r:id="rId18"/>
    <p:sldId id="18105" r:id="rId19"/>
    <p:sldId id="18086" r:id="rId20"/>
    <p:sldId id="18417" r:id="rId21"/>
    <p:sldId id="18114" r:id="rId22"/>
    <p:sldId id="18111" r:id="rId23"/>
    <p:sldId id="18089" r:id="rId24"/>
    <p:sldId id="18416" r:id="rId25"/>
    <p:sldId id="18418" r:id="rId26"/>
    <p:sldId id="2464" r:id="rId27"/>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orient="horz" pos="33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60C3C"/>
    <a:srgbClr val="1B4499"/>
    <a:srgbClr val="5682E1"/>
    <a:srgbClr val="FFD200"/>
    <a:srgbClr val="F5A800"/>
    <a:srgbClr val="09629F"/>
    <a:srgbClr val="C0CBE1"/>
    <a:srgbClr val="7192BB"/>
    <a:srgbClr val="8CA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2910C-638F-4505-8511-119F7A2004F5}" v="17" dt="2023-06-12T21:42:5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55304" autoAdjust="0"/>
  </p:normalViewPr>
  <p:slideViewPr>
    <p:cSldViewPr snapToGrid="0" snapToObjects="1">
      <p:cViewPr varScale="1">
        <p:scale>
          <a:sx n="68" d="100"/>
          <a:sy n="68" d="100"/>
        </p:scale>
        <p:origin x="2148" y="66"/>
      </p:cViewPr>
      <p:guideLst>
        <p:guide pos="3840"/>
        <p:guide orient="horz" pos="2160"/>
        <p:guide orient="horz" pos="3312"/>
      </p:guideLst>
    </p:cSldViewPr>
  </p:slideViewPr>
  <p:notesTextViewPr>
    <p:cViewPr>
      <p:scale>
        <a:sx n="3" d="2"/>
        <a:sy n="3" d="2"/>
      </p:scale>
      <p:origin x="0" y="0"/>
    </p:cViewPr>
  </p:notesTextViewPr>
  <p:sorterViewPr>
    <p:cViewPr>
      <p:scale>
        <a:sx n="100" d="100"/>
        <a:sy n="100" d="100"/>
      </p:scale>
      <p:origin x="0" y="-1806"/>
    </p:cViewPr>
  </p:sorterViewPr>
  <p:notesViewPr>
    <p:cSldViewPr snapToGrid="0" snapToObjects="1">
      <p:cViewPr varScale="1">
        <p:scale>
          <a:sx n="62" d="100"/>
          <a:sy n="62" d="100"/>
        </p:scale>
        <p:origin x="313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6F7281BF-6262-46C8-8F03-1240864E3985}" type="datetimeFigureOut">
              <a:rPr lang="en-US" smtClean="0"/>
              <a:t>6/12/2023</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745029C-31F3-40BF-B023-96C02714D18C}" type="slidenum">
              <a:rPr lang="en-US" smtClean="0"/>
              <a:t>‹#›</a:t>
            </a:fld>
            <a:endParaRPr lang="en-US"/>
          </a:p>
        </p:txBody>
      </p:sp>
    </p:spTree>
    <p:extLst>
      <p:ext uri="{BB962C8B-B14F-4D97-AF65-F5344CB8AC3E}">
        <p14:creationId xmlns:p14="http://schemas.microsoft.com/office/powerpoint/2010/main" val="8143244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A125EF0-A3C8-413A-A454-93B2F2E97896}" type="datetimeFigureOut">
              <a:rPr lang="en-US" smtClean="0"/>
              <a:t>6/12/2023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C9656D7-DDA4-4988-93CA-C6494BB53BD6}" type="slidenum">
              <a:rPr lang="en-US" smtClean="0"/>
              <a:t>‹#›</a:t>
            </a:fld>
            <a:endParaRPr lang="en-US"/>
          </a:p>
        </p:txBody>
      </p:sp>
    </p:spTree>
    <p:extLst>
      <p:ext uri="{BB962C8B-B14F-4D97-AF65-F5344CB8AC3E}">
        <p14:creationId xmlns:p14="http://schemas.microsoft.com/office/powerpoint/2010/main" val="13131710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656D7-DDA4-4988-93CA-C6494BB53BD6}" type="slidenum">
              <a:rPr lang="en-US" smtClean="0"/>
              <a:t>1</a:t>
            </a:fld>
            <a:endParaRPr lang="en-US"/>
          </a:p>
        </p:txBody>
      </p:sp>
    </p:spTree>
    <p:extLst>
      <p:ext uri="{BB962C8B-B14F-4D97-AF65-F5344CB8AC3E}">
        <p14:creationId xmlns:p14="http://schemas.microsoft.com/office/powerpoint/2010/main" val="1359172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000000"/>
                </a:solidFill>
                <a:effectLst/>
                <a:latin typeface="Calibri" panose="020F0502020204030204" pitchFamily="34" charset="0"/>
                <a:ea typeface="Calibri" panose="020F0502020204030204" pitchFamily="34" charset="0"/>
              </a:rPr>
              <a:t>Third, we’re creating a new type of development for Houston we’re calling Courtyard Development. We’ve heard a lot of excitement about this style. It allows for Houstonians to buy smaller homes on smaller lots </a:t>
            </a:r>
            <a:r>
              <a:rPr lang="en-US" sz="1000" b="1" dirty="0">
                <a:solidFill>
                  <a:srgbClr val="000000"/>
                </a:solidFill>
                <a:effectLst/>
                <a:latin typeface="Calibri" panose="020F0502020204030204" pitchFamily="34" charset="0"/>
                <a:ea typeface="Calibri" panose="020F0502020204030204" pitchFamily="34" charset="0"/>
              </a:rPr>
              <a:t>- as long as the home is built along a common green space or a courtyard</a:t>
            </a:r>
            <a:r>
              <a:rPr lang="en-US" sz="1000" dirty="0">
                <a:solidFill>
                  <a:srgbClr val="000000"/>
                </a:solidFill>
                <a:effectLst/>
                <a:latin typeface="Calibri" panose="020F0502020204030204" pitchFamily="34" charset="0"/>
                <a:ea typeface="Calibri" panose="020F0502020204030204" pitchFamily="34" charset="0"/>
              </a:rPr>
              <a:t>. These will have a </a:t>
            </a:r>
            <a:r>
              <a:rPr lang="en-US" sz="1000" b="1" dirty="0">
                <a:solidFill>
                  <a:srgbClr val="000000"/>
                </a:solidFill>
                <a:effectLst/>
                <a:latin typeface="Calibri" panose="020F0502020204030204" pitchFamily="34" charset="0"/>
                <a:ea typeface="Calibri" panose="020F0502020204030204" pitchFamily="34" charset="0"/>
              </a:rPr>
              <a:t>maximum height and a maximum size,</a:t>
            </a:r>
            <a:r>
              <a:rPr lang="en-US" sz="1000" dirty="0">
                <a:solidFill>
                  <a:srgbClr val="000000"/>
                </a:solidFill>
                <a:effectLst/>
                <a:latin typeface="Calibri" panose="020F0502020204030204" pitchFamily="34" charset="0"/>
                <a:ea typeface="Calibri" panose="020F0502020204030204" pitchFamily="34" charset="0"/>
              </a:rPr>
              <a:t> so they’ll fit right in alongside neighborhoods.</a:t>
            </a:r>
            <a:endParaRPr lang="en-US" sz="1000" b="1" strike="sngStrike" baseline="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000000"/>
                </a:solidFill>
                <a:effectLst/>
                <a:latin typeface="Calibri" panose="020F0502020204030204" pitchFamily="34" charset="0"/>
                <a:ea typeface="Calibri" panose="020F0502020204030204" pitchFamily="34" charset="0"/>
              </a:rPr>
              <a:t>The Planning Commission made one change to our recommendations. We proposed limiting the size of these homes to 1,500 SF, but the PC opted for slightly larger – 1,800 SF. </a:t>
            </a:r>
            <a:endParaRPr lang="en-US" sz="10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9656D7-DDA4-4988-93CA-C6494BB53BD6}" type="slidenum">
              <a:rPr lang="en-US" smtClean="0"/>
              <a:t>10</a:t>
            </a:fld>
            <a:endParaRPr lang="en-US"/>
          </a:p>
        </p:txBody>
      </p:sp>
    </p:spTree>
    <p:extLst>
      <p:ext uri="{BB962C8B-B14F-4D97-AF65-F5344CB8AC3E}">
        <p14:creationId xmlns:p14="http://schemas.microsoft.com/office/powerpoint/2010/main" val="289407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Times New Roman" panose="02020603050405020304" pitchFamily="18" charset="0"/>
              </a:rPr>
              <a:t>The key to these developments is the greenspace. For each lot created, there must be at least 150 SF of courtyard or greenspace on the property. The other key aspect is that parking is removed from the unit, and this ensures that the ground floor is living space, not a garage.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cs typeface="Times New Roman" panose="02020603050405020304" pitchFamily="18" charset="0"/>
              </a:rPr>
              <a:t>I recognize that many of you on this call would never consider living in this type of home, but we have many Houstonians who can’t afford larger homes, who don’t need immediate access to their automobile and who are looking for a small home with common greenspace. We have already seen applications for this type of development, just waiting for the rules to officially change. </a:t>
            </a:r>
            <a:endParaRPr lang="en-US" sz="1000" dirty="0"/>
          </a:p>
        </p:txBody>
      </p:sp>
      <p:sp>
        <p:nvSpPr>
          <p:cNvPr id="4" name="Slide Number Placeholder 3"/>
          <p:cNvSpPr>
            <a:spLocks noGrp="1"/>
          </p:cNvSpPr>
          <p:nvPr>
            <p:ph type="sldNum" sz="quarter" idx="5"/>
          </p:nvPr>
        </p:nvSpPr>
        <p:spPr/>
        <p:txBody>
          <a:bodyPr/>
          <a:lstStyle/>
          <a:p>
            <a:fld id="{0C9656D7-DDA4-4988-93CA-C6494BB53BD6}" type="slidenum">
              <a:rPr lang="en-US" smtClean="0"/>
              <a:t>11</a:t>
            </a:fld>
            <a:endParaRPr lang="en-US"/>
          </a:p>
        </p:txBody>
      </p:sp>
    </p:spTree>
    <p:extLst>
      <p:ext uri="{BB962C8B-B14F-4D97-AF65-F5344CB8AC3E}">
        <p14:creationId xmlns:p14="http://schemas.microsoft.com/office/powerpoint/2010/main" val="319832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000" dirty="0">
                <a:latin typeface="+mn-lt"/>
              </a:rPr>
              <a:t>The last group of changes to the residential development is to </a:t>
            </a:r>
            <a:r>
              <a:rPr lang="en-US" sz="1000" b="1" dirty="0">
                <a:solidFill>
                  <a:srgbClr val="000000"/>
                </a:solidFill>
                <a:effectLst/>
                <a:latin typeface="+mn-lt"/>
                <a:ea typeface="Calibri" panose="020F0502020204030204" pitchFamily="34" charset="0"/>
              </a:rPr>
              <a:t>improve some of the development</a:t>
            </a:r>
            <a:r>
              <a:rPr lang="en-US" sz="1000" dirty="0">
                <a:solidFill>
                  <a:srgbClr val="000000"/>
                </a:solidFill>
                <a:effectLst/>
                <a:latin typeface="+mn-lt"/>
                <a:ea typeface="Calibri" panose="020F0502020204030204" pitchFamily="34" charset="0"/>
              </a:rPr>
              <a:t> that many of your neighborhoods are </a:t>
            </a:r>
            <a:r>
              <a:rPr lang="en-US" sz="1000" b="1" dirty="0">
                <a:solidFill>
                  <a:srgbClr val="000000"/>
                </a:solidFill>
                <a:effectLst/>
                <a:latin typeface="+mn-lt"/>
                <a:ea typeface="Calibri" panose="020F0502020204030204" pitchFamily="34" charset="0"/>
              </a:rPr>
              <a:t>already </a:t>
            </a:r>
            <a:r>
              <a:rPr lang="en-US" sz="1000" dirty="0">
                <a:solidFill>
                  <a:srgbClr val="000000"/>
                </a:solidFill>
                <a:effectLst/>
                <a:latin typeface="+mn-lt"/>
                <a:ea typeface="Calibri" panose="020F0502020204030204" pitchFamily="34" charset="0"/>
              </a:rPr>
              <a:t>experiencing. You know what I’m talking about – when a lot in an existing neighborhood is subdivided and now there are three or four homes where one used to be.</a:t>
            </a:r>
          </a:p>
          <a:p>
            <a:pPr marL="0" marR="0">
              <a:lnSpc>
                <a:spcPct val="115000"/>
              </a:lnSpc>
              <a:spcBef>
                <a:spcPts val="0"/>
              </a:spcBef>
              <a:spcAft>
                <a:spcPts val="0"/>
              </a:spcAft>
            </a:pPr>
            <a:endParaRPr lang="en-US" sz="1000" dirty="0">
              <a:solidFill>
                <a:srgbClr val="000000"/>
              </a:solidFill>
              <a:effectLst/>
              <a:latin typeface="+mn-lt"/>
              <a:ea typeface="Calibri" panose="020F0502020204030204" pitchFamily="34" charset="0"/>
            </a:endParaRPr>
          </a:p>
          <a:p>
            <a:pPr marL="0" marR="0">
              <a:lnSpc>
                <a:spcPct val="115000"/>
              </a:lnSpc>
              <a:spcBef>
                <a:spcPts val="0"/>
              </a:spcBef>
              <a:spcAft>
                <a:spcPts val="0"/>
              </a:spcAft>
            </a:pPr>
            <a:r>
              <a:rPr lang="en-US" sz="1000" b="1" dirty="0">
                <a:solidFill>
                  <a:srgbClr val="000000"/>
                </a:solidFill>
                <a:effectLst/>
                <a:latin typeface="+mn-lt"/>
                <a:ea typeface="Calibri" panose="020F0502020204030204" pitchFamily="34" charset="0"/>
              </a:rPr>
              <a:t>Don’t get me wrong, the Planning Commission and I support infill development and the construction of more homes</a:t>
            </a:r>
            <a:r>
              <a:rPr lang="en-US" sz="1000" dirty="0">
                <a:solidFill>
                  <a:srgbClr val="000000"/>
                </a:solidFill>
                <a:effectLst/>
                <a:latin typeface="+mn-lt"/>
                <a:ea typeface="Calibri" panose="020F0502020204030204" pitchFamily="34" charset="0"/>
              </a:rPr>
              <a:t>. There is no doubt, Houston needs more homes for our residents. All we are doing is making some changes that will require these new homes to be more respectful of the street on which its built. Maybe your street.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dirty="0">
              <a:solidFill>
                <a:srgbClr val="000000"/>
              </a:solidFill>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000" dirty="0">
                <a:solidFill>
                  <a:srgbClr val="000000"/>
                </a:solidFill>
                <a:effectLst/>
                <a:latin typeface="+mn-lt"/>
                <a:ea typeface="Calibri" panose="020F0502020204030204" pitchFamily="34" charset="0"/>
              </a:rPr>
              <a:t>These changes will encourage the use of </a:t>
            </a:r>
            <a:r>
              <a:rPr lang="en-US" sz="1000" b="1" dirty="0">
                <a:solidFill>
                  <a:srgbClr val="000000"/>
                </a:solidFill>
                <a:effectLst/>
                <a:latin typeface="+mn-lt"/>
                <a:ea typeface="Calibri" panose="020F0502020204030204" pitchFamily="34" charset="0"/>
              </a:rPr>
              <a:t>rear and side driveways</a:t>
            </a:r>
            <a:r>
              <a:rPr lang="en-US" sz="1000" dirty="0">
                <a:solidFill>
                  <a:srgbClr val="000000"/>
                </a:solidFill>
                <a:effectLst/>
                <a:latin typeface="+mn-lt"/>
                <a:ea typeface="Calibri" panose="020F0502020204030204" pitchFamily="34" charset="0"/>
              </a:rPr>
              <a:t>, which will leave the front of the lot more accessible and the sidewalk more useable by everyone. We’re requiring </a:t>
            </a:r>
            <a:r>
              <a:rPr lang="en-US" sz="1000" b="1" dirty="0">
                <a:effectLst/>
                <a:latin typeface="+mn-lt"/>
                <a:ea typeface="Calibri" panose="020F0502020204030204" pitchFamily="34" charset="0"/>
              </a:rPr>
              <a:t>doors and windows on the front</a:t>
            </a:r>
            <a:r>
              <a:rPr lang="en-US" sz="1000" dirty="0">
                <a:effectLst/>
                <a:latin typeface="+mn-lt"/>
                <a:ea typeface="Calibri" panose="020F0502020204030204" pitchFamily="34" charset="0"/>
              </a:rPr>
              <a:t>, so it provides a more neighborly facade.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b="1"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b="1"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b="1"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b="1"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0C9656D7-DDA4-4988-93CA-C6494BB53BD6}" type="slidenum">
              <a:rPr lang="en-US" smtClean="0"/>
              <a:t>12</a:t>
            </a:fld>
            <a:endParaRPr lang="en-US"/>
          </a:p>
        </p:txBody>
      </p:sp>
    </p:spTree>
    <p:extLst>
      <p:ext uri="{BB962C8B-B14F-4D97-AF65-F5344CB8AC3E}">
        <p14:creationId xmlns:p14="http://schemas.microsoft.com/office/powerpoint/2010/main" val="231837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see more of the right, instead of the left. </a:t>
            </a:r>
            <a:endParaRPr lang="en-US" sz="1200" dirty="0"/>
          </a:p>
        </p:txBody>
      </p:sp>
      <p:sp>
        <p:nvSpPr>
          <p:cNvPr id="4" name="Slide Number Placeholder 3"/>
          <p:cNvSpPr>
            <a:spLocks noGrp="1"/>
          </p:cNvSpPr>
          <p:nvPr>
            <p:ph type="sldNum" sz="quarter" idx="5"/>
          </p:nvPr>
        </p:nvSpPr>
        <p:spPr/>
        <p:txBody>
          <a:bodyPr/>
          <a:lstStyle/>
          <a:p>
            <a:fld id="{0C9656D7-DDA4-4988-93CA-C6494BB53BD6}" type="slidenum">
              <a:rPr lang="en-US" smtClean="0"/>
              <a:t>13</a:t>
            </a:fld>
            <a:endParaRPr lang="en-US"/>
          </a:p>
        </p:txBody>
      </p:sp>
    </p:spTree>
    <p:extLst>
      <p:ext uri="{BB962C8B-B14F-4D97-AF65-F5344CB8AC3E}">
        <p14:creationId xmlns:p14="http://schemas.microsoft.com/office/powerpoint/2010/main" val="27462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000" b="1" dirty="0">
                <a:effectLst/>
                <a:latin typeface="+mn-lt"/>
                <a:ea typeface="Calibri" panose="020F0502020204030204" pitchFamily="34" charset="0"/>
              </a:rPr>
              <a:t>We had originally proposed changing the front-loading access to a tandem approach with a 24’ wide driveway approach. </a:t>
            </a:r>
            <a:endParaRPr lang="en-US" sz="1000" dirty="0">
              <a:effectLst/>
              <a:latin typeface="+mn-lt"/>
              <a:ea typeface="Calibri" panose="020F0502020204030204" pitchFamily="34" charset="0"/>
            </a:endParaRPr>
          </a:p>
          <a:p>
            <a:pPr marL="0" marR="0">
              <a:lnSpc>
                <a:spcPct val="115000"/>
              </a:lnSpc>
              <a:spcBef>
                <a:spcPts val="0"/>
              </a:spcBef>
              <a:spcAft>
                <a:spcPts val="0"/>
              </a:spcAft>
            </a:pPr>
            <a:endParaRPr lang="en-US" sz="10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000" b="1" dirty="0">
                <a:effectLst/>
                <a:latin typeface="+mn-lt"/>
                <a:ea typeface="Calibri" panose="020F0502020204030204" pitchFamily="34" charset="0"/>
              </a:rPr>
              <a:t>Specifically, the Planning Commission voted last week to disallow front access to lots that are less than 33’ wide. </a:t>
            </a:r>
            <a:r>
              <a:rPr lang="en-US" sz="1000" dirty="0">
                <a:effectLst/>
                <a:latin typeface="+mn-lt"/>
                <a:ea typeface="Calibri" panose="020F0502020204030204" pitchFamily="34" charset="0"/>
              </a:rPr>
              <a:t> Lots less than 33’ must use a shared driveway, alley, rear, flag or Permanent Access Easement.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000" dirty="0">
                <a:effectLst/>
                <a:latin typeface="+mn-lt"/>
                <a:ea typeface="Calibri" panose="020F0502020204030204" pitchFamily="34" charset="0"/>
              </a:rPr>
              <a:t>No longer will homes be able to use the entire right-of-way – your right-of-way – as a driveway to one home.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000" dirty="0">
                <a:effectLst/>
                <a:latin typeface="+mn-lt"/>
                <a:ea typeface="Calibri" panose="020F0502020204030204" pitchFamily="34" charset="0"/>
              </a:rPr>
              <a:t>As you heard previously from Mr. Allen, this is the primary issue on which the Builder community disagrees with the package. They believe they should have unfettered access to the right-of-way and be able to build a driveway the full width of the home. We disagree.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0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0C9656D7-DDA4-4988-93CA-C6494BB53BD6}" type="slidenum">
              <a:rPr lang="en-US" smtClean="0"/>
              <a:t>14</a:t>
            </a:fld>
            <a:endParaRPr lang="en-US"/>
          </a:p>
        </p:txBody>
      </p:sp>
    </p:spTree>
    <p:extLst>
      <p:ext uri="{BB962C8B-B14F-4D97-AF65-F5344CB8AC3E}">
        <p14:creationId xmlns:p14="http://schemas.microsoft.com/office/powerpoint/2010/main" val="343169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rPr>
              <a:t>I know you all have seen this – whole blocks that end up being nothing but driveway after driveway. This will reduce the number of times you have to </a:t>
            </a:r>
            <a:r>
              <a:rPr lang="en-US" sz="1200" b="1" dirty="0">
                <a:effectLst/>
                <a:latin typeface="+mn-lt"/>
                <a:ea typeface="Calibri" panose="020F0502020204030204" pitchFamily="34" charset="0"/>
              </a:rPr>
              <a:t>walk your dog or push a baby carriage</a:t>
            </a:r>
            <a:r>
              <a:rPr lang="en-US" sz="1200" dirty="0">
                <a:effectLst/>
                <a:latin typeface="+mn-lt"/>
                <a:ea typeface="Calibri" panose="020F0502020204030204" pitchFamily="34" charset="0"/>
              </a:rPr>
              <a:t> down a sidewalk that’s </a:t>
            </a:r>
            <a:r>
              <a:rPr lang="en-US" sz="1200" b="1" dirty="0">
                <a:effectLst/>
                <a:latin typeface="+mn-lt"/>
                <a:ea typeface="Calibri" panose="020F0502020204030204" pitchFamily="34" charset="0"/>
              </a:rPr>
              <a:t>nothing but driveways or, even worse, blocked by a car</a:t>
            </a:r>
            <a:r>
              <a:rPr lang="en-US" sz="1200" dirty="0">
                <a:effectLst/>
                <a:latin typeface="+mn-lt"/>
                <a:ea typeface="Calibri" panose="020F050202020403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b="1"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b="1" dirty="0">
                <a:effectLst/>
                <a:latin typeface="+mn-lt"/>
                <a:ea typeface="Calibri" panose="020F0502020204030204" pitchFamily="34" charset="0"/>
              </a:rPr>
              <a:t>You may have heard that these changes are all about forcing people to park on the street. They are not.</a:t>
            </a:r>
            <a:r>
              <a:rPr lang="en-US" sz="1200" dirty="0">
                <a:effectLst/>
                <a:latin typeface="+mn-lt"/>
                <a:ea typeface="Calibri" panose="020F0502020204030204" pitchFamily="34" charset="0"/>
              </a:rPr>
              <a:t> These recommendations are laser focused on </a:t>
            </a:r>
            <a:r>
              <a:rPr lang="en-US" sz="1200" b="1" dirty="0">
                <a:effectLst/>
                <a:latin typeface="+mn-lt"/>
                <a:ea typeface="Calibri" panose="020F0502020204030204" pitchFamily="34" charset="0"/>
              </a:rPr>
              <a:t>making the public right of way accessible to the public (you) instead of one homeowner</a:t>
            </a:r>
            <a:r>
              <a:rPr lang="en-US" sz="1200" dirty="0">
                <a:effectLst/>
                <a:latin typeface="+mn-lt"/>
                <a:ea typeface="Calibri" panose="020F0502020204030204" pitchFamily="34" charset="0"/>
              </a:rPr>
              <a: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rPr>
              <a:t>We are proposing this change because we believe the public space should be reserved for the public. While every home needs access, it’s not fair for one homeowner to have complete access to so much public space. Not one other person can use this length of driveway. It becomes their private property, and they did not pay for it.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rPr>
              <a:t>Furthermore, these double wide driveways are unsafe for pedestrians by making them cross over a double-wide space with no refuge. You’ve all experienced how fast someone backs out of their driveway – if it’s only one car wide, that gives pedestrians a fighting chance. But two wide, one right after another, pedestrians are always in jeopardy.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mn-lt"/>
                <a:ea typeface="Calibri" panose="020F0502020204030204" pitchFamily="34" charset="0"/>
              </a:rPr>
              <a:t>There is no evidence that by limiting the width of these driveways, more people will park on the streets – they do have garages, after all. And if property owners are worried about crime, garages are much safer than either driveways or streets. </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0C9656D7-DDA4-4988-93CA-C6494BB53BD6}" type="slidenum">
              <a:rPr lang="en-US" smtClean="0"/>
              <a:t>15</a:t>
            </a:fld>
            <a:endParaRPr lang="en-US"/>
          </a:p>
        </p:txBody>
      </p:sp>
    </p:spTree>
    <p:extLst>
      <p:ext uri="{BB962C8B-B14F-4D97-AF65-F5344CB8AC3E}">
        <p14:creationId xmlns:p14="http://schemas.microsoft.com/office/powerpoint/2010/main" val="41273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Ok, so here’s the part of the recommendations that are going to give you a little pause for concern. </a:t>
            </a:r>
          </a:p>
          <a:p>
            <a:endParaRPr lang="en-US" sz="1000" dirty="0">
              <a:latin typeface="+mn-lt"/>
            </a:endParaRPr>
          </a:p>
          <a:p>
            <a:pPr marL="0" marR="0">
              <a:lnSpc>
                <a:spcPct val="115000"/>
              </a:lnSpc>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The Commission also voted to recommend that,</a:t>
            </a:r>
            <a:r>
              <a:rPr lang="en-US" sz="1000" b="1" dirty="0">
                <a:effectLst/>
                <a:latin typeface="+mn-lt"/>
                <a:ea typeface="Calibri" panose="020F0502020204030204" pitchFamily="34" charset="0"/>
                <a:cs typeface="Times New Roman" panose="02020603050405020304" pitchFamily="18" charset="0"/>
              </a:rPr>
              <a:t> in areas where there are lots of options for using the bus, rail and bicycle – and where there is proof that many people don’t use cars </a:t>
            </a:r>
            <a:r>
              <a:rPr lang="en-US" sz="1000" dirty="0">
                <a:effectLst/>
                <a:latin typeface="+mn-lt"/>
                <a:ea typeface="Calibri" panose="020F0502020204030204" pitchFamily="34" charset="0"/>
                <a:cs typeface="Times New Roman" panose="02020603050405020304" pitchFamily="18" charset="0"/>
              </a:rPr>
              <a:t>–minimum parking regulations can be eliminated for residential development only. We are not talking about commercial development – just residential. That doesn’t mean that people can’t build parking</a:t>
            </a:r>
            <a:r>
              <a:rPr lang="en-US" sz="1000" b="1" dirty="0">
                <a:effectLst/>
                <a:latin typeface="+mn-lt"/>
                <a:ea typeface="Calibri" panose="020F0502020204030204" pitchFamily="34" charset="0"/>
                <a:cs typeface="Times New Roman" panose="02020603050405020304" pitchFamily="18" charset="0"/>
              </a:rPr>
              <a:t>, it just means that the City won’t require it</a:t>
            </a:r>
            <a:r>
              <a:rPr lang="en-US" sz="1000" dirty="0">
                <a:effectLst/>
                <a:latin typeface="+mn-lt"/>
                <a:ea typeface="Calibri" panose="020F0502020204030204" pitchFamily="34" charset="0"/>
                <a:cs typeface="Times New Roman" panose="02020603050405020304" pitchFamily="18" charset="0"/>
              </a:rPr>
              <a:t>. Parking will still be built, but it will be tailored to the customers’ needs. </a:t>
            </a:r>
          </a:p>
          <a:p>
            <a:pPr marL="0" marR="0">
              <a:lnSpc>
                <a:spcPct val="115000"/>
              </a:lnSpc>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Parking is expensive to build. It requires land that can be better used as a house – one two-car garage could be someone’s home – and in areas of town where people have many other options and don’t use, or can’t afford a car, it makes sense to allow that land to house someone. Not all of Houston, just certain “transit-rich” areas. </a:t>
            </a:r>
          </a:p>
          <a:p>
            <a:endParaRPr lang="en-US" dirty="0"/>
          </a:p>
        </p:txBody>
      </p:sp>
      <p:sp>
        <p:nvSpPr>
          <p:cNvPr id="4" name="Slide Number Placeholder 3"/>
          <p:cNvSpPr>
            <a:spLocks noGrp="1"/>
          </p:cNvSpPr>
          <p:nvPr>
            <p:ph type="sldNum" sz="quarter" idx="5"/>
          </p:nvPr>
        </p:nvSpPr>
        <p:spPr/>
        <p:txBody>
          <a:bodyPr/>
          <a:lstStyle/>
          <a:p>
            <a:fld id="{0C9656D7-DDA4-4988-93CA-C6494BB53BD6}" type="slidenum">
              <a:rPr lang="en-US" smtClean="0"/>
              <a:t>16</a:t>
            </a:fld>
            <a:endParaRPr lang="en-US"/>
          </a:p>
        </p:txBody>
      </p:sp>
    </p:spTree>
    <p:extLst>
      <p:ext uri="{BB962C8B-B14F-4D97-AF65-F5344CB8AC3E}">
        <p14:creationId xmlns:p14="http://schemas.microsoft.com/office/powerpoint/2010/main" val="21898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000" dirty="0">
                <a:latin typeface="Calibri" panose="020F0502020204030204" pitchFamily="34" charset="0"/>
                <a:ea typeface="Calibri" panose="020F0502020204030204" pitchFamily="34" charset="0"/>
                <a:cs typeface="Times New Roman" panose="02020603050405020304" pitchFamily="18" charset="0"/>
              </a:rPr>
              <a:t>Here is a map showing where the recommendations include. The area is defined by: </a:t>
            </a:r>
          </a:p>
          <a:p>
            <a:pPr marL="171450" indent="-171450">
              <a:lnSpc>
                <a:spcPct val="107000"/>
              </a:lnSpc>
              <a:spcAft>
                <a:spcPts val="846"/>
              </a:spcAft>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¼ mile walking distance from Blue Route Bus Stops in Opportunity Zones where more than 25% of the households have no vehicle; </a:t>
            </a:r>
          </a:p>
          <a:p>
            <a:pPr marL="171450" indent="-171450">
              <a:lnSpc>
                <a:spcPct val="107000"/>
              </a:lnSpc>
              <a:spcAft>
                <a:spcPts val="846"/>
              </a:spcAft>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¼ mile walking distance from Existing Protected Bikeways that are not more than 2 miles from another Protected Bikeway; </a:t>
            </a:r>
          </a:p>
          <a:p>
            <a:pPr marL="171450" indent="-171450">
              <a:lnSpc>
                <a:spcPct val="107000"/>
              </a:lnSpc>
              <a:spcAft>
                <a:spcPts val="846"/>
              </a:spcAft>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¼ mile walking distance from Bus Stops with 15-minute headway; or </a:t>
            </a:r>
          </a:p>
          <a:p>
            <a:pPr marL="171450" indent="-171450">
              <a:lnSpc>
                <a:spcPct val="107000"/>
              </a:lnSpc>
              <a:spcAft>
                <a:spcPts val="846"/>
              </a:spcAft>
              <a:buFont typeface="Arial" panose="020B0604020202020204" pitchFamily="34" charset="0"/>
              <a:buChar char="•"/>
            </a:pPr>
            <a:r>
              <a:rPr lang="en-US" sz="1000" dirty="0">
                <a:latin typeface="Calibri" panose="020F0502020204030204" pitchFamily="34" charset="0"/>
                <a:ea typeface="Calibri" panose="020F0502020204030204" pitchFamily="34" charset="0"/>
                <a:cs typeface="Times New Roman" panose="02020603050405020304" pitchFamily="18" charset="0"/>
              </a:rPr>
              <a:t>½ mile walking distance from BRT/LRT Stations. </a:t>
            </a:r>
          </a:p>
          <a:p>
            <a:pPr marL="171450" indent="-171450">
              <a:lnSpc>
                <a:spcPct val="107000"/>
              </a:lnSpc>
              <a:spcAft>
                <a:spcPts val="846"/>
              </a:spcAft>
              <a:buFont typeface="Arial" panose="020B0604020202020204" pitchFamily="34" charset="0"/>
              <a:buChar char="•"/>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46"/>
              </a:spcAft>
              <a:buFont typeface="Arial" panose="020B0604020202020204" pitchFamily="34" charset="0"/>
              <a:buNone/>
            </a:pPr>
            <a:r>
              <a:rPr lang="en-US" sz="1000" dirty="0">
                <a:latin typeface="Calibri" panose="020F0502020204030204" pitchFamily="34" charset="0"/>
                <a:ea typeface="Calibri" panose="020F0502020204030204" pitchFamily="34" charset="0"/>
                <a:cs typeface="Times New Roman" panose="02020603050405020304" pitchFamily="18" charset="0"/>
              </a:rPr>
              <a:t>If you’ve seen this map before you will recognize a gigantic difference in the amount of blue. Based on what we heard from you, we significantly reduced the distances that trigger market-based parking. </a:t>
            </a:r>
          </a:p>
          <a:p>
            <a:pPr marL="0" indent="0">
              <a:lnSpc>
                <a:spcPct val="107000"/>
              </a:lnSpc>
              <a:spcAft>
                <a:spcPts val="846"/>
              </a:spcAft>
              <a:buFont typeface="Arial" panose="020B0604020202020204" pitchFamily="34" charset="0"/>
              <a:buNone/>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46"/>
              </a:spcAft>
              <a:buFont typeface="Arial" panose="020B0604020202020204" pitchFamily="34" charset="0"/>
              <a:buNone/>
            </a:pPr>
            <a:r>
              <a:rPr lang="en-US" sz="1000" dirty="0">
                <a:latin typeface="Calibri" panose="020F0502020204030204" pitchFamily="34" charset="0"/>
                <a:ea typeface="Calibri" panose="020F0502020204030204" pitchFamily="34" charset="0"/>
                <a:cs typeface="Times New Roman" panose="02020603050405020304" pitchFamily="18" charset="0"/>
              </a:rPr>
              <a:t>This new map can be found on our livable places page on Let’s talk Houston.org. You can zoom in to see your neighborhood or your home.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016F5F7-238F-49B0-A3E8-1FD6C03A0F9B}" type="slidenum">
              <a:rPr kumimoji="0" lang="en-US" sz="13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87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000" dirty="0">
                <a:latin typeface="Calibri" panose="020F0502020204030204" pitchFamily="34" charset="0"/>
                <a:ea typeface="Calibri" panose="020F0502020204030204" pitchFamily="34" charset="0"/>
                <a:cs typeface="Times New Roman" panose="02020603050405020304" pitchFamily="18" charset="0"/>
              </a:rPr>
              <a:t>Now, I know many of you think this is folly. I’ve heard from lots of neighborhoods that cars are needed by everyone for everyday activities and as much as I want it, Houston is not a walkable city. </a:t>
            </a:r>
          </a:p>
          <a:p>
            <a:pPr>
              <a:lnSpc>
                <a:spcPct val="107000"/>
              </a:lnSpc>
              <a:spcAft>
                <a:spcPts val="846"/>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000" dirty="0">
                <a:latin typeface="Calibri" panose="020F0502020204030204" pitchFamily="34" charset="0"/>
                <a:ea typeface="Calibri" panose="020F0502020204030204" pitchFamily="34" charset="0"/>
                <a:cs typeface="Times New Roman" panose="02020603050405020304" pitchFamily="18" charset="0"/>
              </a:rPr>
              <a:t>That’s simply not true. Nearly 10% of Houston households don’t have a car – and another 41% have only 1 car. Yet every single-family home built in Houston requires two spaces. That’s effectively half of all households having less than 2 cars. Not all Houstonians need, or can afford, the second space. </a:t>
            </a:r>
          </a:p>
          <a:p>
            <a:pPr>
              <a:lnSpc>
                <a:spcPct val="107000"/>
              </a:lnSpc>
              <a:spcAft>
                <a:spcPts val="846"/>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6"/>
              </a:spcAft>
              <a:buClrTx/>
              <a:buSzTx/>
              <a:buFontTx/>
              <a:buNone/>
              <a:tabLst/>
              <a:defRPr/>
            </a:pPr>
            <a:r>
              <a:rPr lang="en-US" sz="1000" b="1" dirty="0">
                <a:effectLst/>
                <a:latin typeface="Calibri" panose="020F0502020204030204" pitchFamily="34" charset="0"/>
                <a:ea typeface="Calibri" panose="020F0502020204030204" pitchFamily="34" charset="0"/>
                <a:cs typeface="Times New Roman" panose="02020603050405020304" pitchFamily="18" charset="0"/>
              </a:rPr>
              <a:t>I know this is a lot to digest.</a:t>
            </a:r>
            <a:r>
              <a:rPr lang="en-US" sz="1000" dirty="0">
                <a:effectLst/>
                <a:latin typeface="Calibri" panose="020F0502020204030204" pitchFamily="34" charset="0"/>
                <a:ea typeface="Calibri" panose="020F0502020204030204" pitchFamily="34" charset="0"/>
                <a:cs typeface="Times New Roman" panose="02020603050405020304" pitchFamily="18" charset="0"/>
              </a:rPr>
              <a:t> Perhaps you still have questions. If so, please call or email me and let’s talk. Go to Let’s Talk Houston.org and leave your comments and questions. We want to hear from you. </a:t>
            </a: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016F5F7-238F-49B0-A3E8-1FD6C03A0F9B}" type="slidenum">
              <a:rPr kumimoji="0" lang="en-US" sz="13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97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656D7-DDA4-4988-93CA-C6494BB53BD6}" type="slidenum">
              <a:rPr lang="en-US" smtClean="0"/>
              <a:t>19</a:t>
            </a:fld>
            <a:endParaRPr lang="en-US"/>
          </a:p>
        </p:txBody>
      </p:sp>
    </p:spTree>
    <p:extLst>
      <p:ext uri="{BB962C8B-B14F-4D97-AF65-F5344CB8AC3E}">
        <p14:creationId xmlns:p14="http://schemas.microsoft.com/office/powerpoint/2010/main" val="109848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Thank you for letting me speak to you again tonight. Many of you have been involved in our Livable Places Action Committee work for the past three years and we are grateful for the contributions you made. I am here to update you on the Planning Commission actions last week and where we are going from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 know that Mr. Allen just outlined his opposition to one piece of it – but the Livable Places package is about so much more. </a:t>
            </a:r>
          </a:p>
          <a:p>
            <a:endParaRPr lang="en-US" sz="1100" dirty="0"/>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Livable Places Action Committee recommendations are all about changing our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development codes to provide a wider variety of homes to meet the needs of Houstonians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They focus on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Affordability, Equity and Walkability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Livable Places recommendations include all sorts of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incentives to help builders build homes that are more aligned with the existing development patterns in your neighborhoods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 recommendations encourage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smaller, more neighborhood-friendly homes</a:t>
            </a:r>
            <a:r>
              <a:rPr lang="en-US" sz="1100" dirty="0">
                <a:effectLst/>
                <a:latin typeface="Calibri" panose="020F0502020204030204" pitchFamily="34" charset="0"/>
                <a:ea typeface="Calibri" panose="020F0502020204030204" pitchFamily="34" charset="0"/>
                <a:cs typeface="Times New Roman" panose="02020603050405020304" pitchFamily="18" charset="0"/>
              </a:rPr>
              <a:t>. They recommend that these homes support existing development patterns and provide for safer pedestrian spaces. The recommend that new development support the neighborhoods in which they are built. </a:t>
            </a:r>
          </a:p>
          <a:p>
            <a:pPr marL="0" marR="0">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656D7-DDA4-4988-93CA-C6494BB53BD6}" type="slidenum">
              <a:rPr lang="en-US" smtClean="0"/>
              <a:t>2</a:t>
            </a:fld>
            <a:endParaRPr lang="en-US"/>
          </a:p>
        </p:txBody>
      </p:sp>
    </p:spTree>
    <p:extLst>
      <p:ext uri="{BB962C8B-B14F-4D97-AF65-F5344CB8AC3E}">
        <p14:creationId xmlns:p14="http://schemas.microsoft.com/office/powerpoint/2010/main" val="26873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121F397-34D9-4C06-8066-1AD5B4138853}"/>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32280F0E-43BE-413E-978B-4483604251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mn-lt"/>
              </a:rPr>
              <a:t>First, let me recap the improvement that have already been accomplished. </a:t>
            </a:r>
          </a:p>
          <a:p>
            <a:endParaRPr lang="en-US" altLang="en-US" sz="1000" dirty="0">
              <a:latin typeface="+mn-lt"/>
            </a:endParaRPr>
          </a:p>
          <a:p>
            <a:r>
              <a:rPr lang="en-US" altLang="en-US" sz="1000" dirty="0">
                <a:latin typeface="+mn-lt"/>
              </a:rPr>
              <a:t>In February, we strengthened the Residential Buffering and Screening ordinances. We had heard over the years that those ordinances had gaps where neighborhood leaders didn’t feel that commercial and garage developments were encouraged to be good neighbors. These changes fixed a lot of these problems. </a:t>
            </a:r>
            <a:r>
              <a:rPr lang="en-US" altLang="en-US" sz="1000" strike="sngStrike" baseline="0" dirty="0">
                <a:latin typeface="+mn-lt"/>
              </a:rPr>
              <a:t>They expanded the type of residential development that was protected, they improved lighting requirements so that the lights from parking lots and garages are less likely to shine in your bedrooms; dumpsters located on public streets are now required to have screening so it’s less likely that their overflow will blow away. </a:t>
            </a:r>
          </a:p>
          <a:p>
            <a:endParaRPr lang="en-US" altLang="en-US" sz="1000" dirty="0">
              <a:latin typeface="+mn-lt"/>
            </a:endParaRPr>
          </a:p>
          <a:p>
            <a:r>
              <a:rPr lang="en-US" altLang="en-US" sz="1000" dirty="0">
                <a:latin typeface="+mn-lt"/>
              </a:rPr>
              <a:t>In March, City Council revised the sidewalk regulations to fix the requirement that caused those infamous sidewalks to nowhere and created a fund that can build sidewalks where they are truly needed. </a:t>
            </a:r>
          </a:p>
          <a:p>
            <a:endParaRPr lang="en-US" altLang="en-US" sz="1000" dirty="0">
              <a:latin typeface="+mn-lt"/>
            </a:endParaRPr>
          </a:p>
          <a:p>
            <a:r>
              <a:rPr lang="en-US" altLang="en-US" sz="1000" dirty="0">
                <a:latin typeface="+mn-lt"/>
              </a:rPr>
              <a:t>Then, in April, City Council created a Conservation District program for six neighborhoods to give the communities the ability to create their own standards that encourage new development to be more sympathetic and aligned with the existing community development patterns. </a:t>
            </a:r>
            <a:endParaRPr lang="en-US" altLang="en-US" sz="1000" strike="sngStrike" baseline="0" dirty="0">
              <a:latin typeface="+mn-lt"/>
            </a:endParaRPr>
          </a:p>
          <a:p>
            <a:endParaRPr lang="en-US" altLang="en-US" sz="1000" strike="sngStrike" baseline="0" dirty="0">
              <a:latin typeface="+mn-lt"/>
            </a:endParaRPr>
          </a:p>
        </p:txBody>
      </p:sp>
      <p:sp>
        <p:nvSpPr>
          <p:cNvPr id="34820" name="Slide Number Placeholder 3">
            <a:extLst>
              <a:ext uri="{FF2B5EF4-FFF2-40B4-BE49-F238E27FC236}">
                <a16:creationId xmlns:a16="http://schemas.microsoft.com/office/drawing/2014/main" id="{624DD65E-E28A-4FF2-96BD-FF2B673885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3434" eaLnBrk="0" hangingPunct="0">
              <a:defRPr i="1">
                <a:solidFill>
                  <a:schemeClr val="tx1"/>
                </a:solidFill>
                <a:latin typeface="Arial" panose="020B0604020202020204" pitchFamily="34" charset="0"/>
              </a:defRPr>
            </a:lvl1pPr>
            <a:lvl2pPr marL="800012" indent="-307696" defTabSz="1003434" eaLnBrk="0" hangingPunct="0">
              <a:defRPr i="1">
                <a:solidFill>
                  <a:schemeClr val="tx1"/>
                </a:solidFill>
                <a:latin typeface="Arial" panose="020B0604020202020204" pitchFamily="34" charset="0"/>
              </a:defRPr>
            </a:lvl2pPr>
            <a:lvl3pPr marL="1230788" indent="-246157" defTabSz="1003434" eaLnBrk="0" hangingPunct="0">
              <a:defRPr i="1">
                <a:solidFill>
                  <a:schemeClr val="tx1"/>
                </a:solidFill>
                <a:latin typeface="Arial" panose="020B0604020202020204" pitchFamily="34" charset="0"/>
              </a:defRPr>
            </a:lvl3pPr>
            <a:lvl4pPr marL="1723102" indent="-246157" defTabSz="1003434" eaLnBrk="0" hangingPunct="0">
              <a:defRPr i="1">
                <a:solidFill>
                  <a:schemeClr val="tx1"/>
                </a:solidFill>
                <a:latin typeface="Arial" panose="020B0604020202020204" pitchFamily="34" charset="0"/>
              </a:defRPr>
            </a:lvl4pPr>
            <a:lvl5pPr marL="2215418" indent="-246157" defTabSz="1003434" eaLnBrk="0" hangingPunct="0">
              <a:defRPr i="1">
                <a:solidFill>
                  <a:schemeClr val="tx1"/>
                </a:solidFill>
                <a:latin typeface="Arial" panose="020B0604020202020204" pitchFamily="34" charset="0"/>
              </a:defRPr>
            </a:lvl5pPr>
            <a:lvl6pPr marL="2707732" indent="-246157" defTabSz="1003434" eaLnBrk="0" fontAlgn="base" hangingPunct="0">
              <a:spcBef>
                <a:spcPct val="0"/>
              </a:spcBef>
              <a:spcAft>
                <a:spcPct val="0"/>
              </a:spcAft>
              <a:defRPr i="1">
                <a:solidFill>
                  <a:schemeClr val="tx1"/>
                </a:solidFill>
                <a:latin typeface="Arial" panose="020B0604020202020204" pitchFamily="34" charset="0"/>
              </a:defRPr>
            </a:lvl6pPr>
            <a:lvl7pPr marL="3200048" indent="-246157" defTabSz="1003434" eaLnBrk="0" fontAlgn="base" hangingPunct="0">
              <a:spcBef>
                <a:spcPct val="0"/>
              </a:spcBef>
              <a:spcAft>
                <a:spcPct val="0"/>
              </a:spcAft>
              <a:defRPr i="1">
                <a:solidFill>
                  <a:schemeClr val="tx1"/>
                </a:solidFill>
                <a:latin typeface="Arial" panose="020B0604020202020204" pitchFamily="34" charset="0"/>
              </a:defRPr>
            </a:lvl7pPr>
            <a:lvl8pPr marL="3692362" indent="-246157" defTabSz="1003434" eaLnBrk="0" fontAlgn="base" hangingPunct="0">
              <a:spcBef>
                <a:spcPct val="0"/>
              </a:spcBef>
              <a:spcAft>
                <a:spcPct val="0"/>
              </a:spcAft>
              <a:defRPr i="1">
                <a:solidFill>
                  <a:schemeClr val="tx1"/>
                </a:solidFill>
                <a:latin typeface="Arial" panose="020B0604020202020204" pitchFamily="34" charset="0"/>
              </a:defRPr>
            </a:lvl8pPr>
            <a:lvl9pPr marL="4184676" indent="-246157" defTabSz="1003434" eaLnBrk="0" fontAlgn="base" hangingPunct="0">
              <a:spcBef>
                <a:spcPct val="0"/>
              </a:spcBef>
              <a:spcAft>
                <a:spcPct val="0"/>
              </a:spcAft>
              <a:defRPr i="1">
                <a:solidFill>
                  <a:schemeClr val="tx1"/>
                </a:solidFill>
                <a:latin typeface="Arial" panose="020B0604020202020204" pitchFamily="34" charset="0"/>
              </a:defRPr>
            </a:lvl9pPr>
          </a:lstStyle>
          <a:p>
            <a:pPr eaLnBrk="1" hangingPunct="1">
              <a:defRPr/>
            </a:pPr>
            <a:fld id="{A58F6070-4E52-4697-BE89-AEA8C489EBD2}" type="slidenum">
              <a:rPr lang="en-US" altLang="en-US" sz="1300" i="0">
                <a:solidFill>
                  <a:prstClr val="black"/>
                </a:solidFill>
              </a:rPr>
              <a:pPr eaLnBrk="1" hangingPunct="1">
                <a:defRPr/>
              </a:pPr>
              <a:t>3</a:t>
            </a:fld>
            <a:endParaRPr lang="en-US" altLang="en-US" sz="1300" i="0">
              <a:solidFill>
                <a:prstClr val="black"/>
              </a:solidFill>
            </a:endParaRPr>
          </a:p>
        </p:txBody>
      </p:sp>
    </p:spTree>
    <p:extLst>
      <p:ext uri="{BB962C8B-B14F-4D97-AF65-F5344CB8AC3E}">
        <p14:creationId xmlns:p14="http://schemas.microsoft.com/office/powerpoint/2010/main" val="3153145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what do we have left? The last tranche of recommendations are changes to our residential development standards. </a:t>
            </a:r>
          </a:p>
        </p:txBody>
      </p:sp>
      <p:sp>
        <p:nvSpPr>
          <p:cNvPr id="4" name="Slide Number Placeholder 3"/>
          <p:cNvSpPr>
            <a:spLocks noGrp="1"/>
          </p:cNvSpPr>
          <p:nvPr>
            <p:ph type="sldNum" sz="quarter" idx="5"/>
          </p:nvPr>
        </p:nvSpPr>
        <p:spPr/>
        <p:txBody>
          <a:bodyPr/>
          <a:lstStyle/>
          <a:p>
            <a:fld id="{0C9656D7-DDA4-4988-93CA-C6494BB53BD6}" type="slidenum">
              <a:rPr lang="en-US" smtClean="0"/>
              <a:t>4</a:t>
            </a:fld>
            <a:endParaRPr lang="en-US"/>
          </a:p>
        </p:txBody>
      </p:sp>
    </p:spTree>
    <p:extLst>
      <p:ext uri="{BB962C8B-B14F-4D97-AF65-F5344CB8AC3E}">
        <p14:creationId xmlns:p14="http://schemas.microsoft.com/office/powerpoint/2010/main" val="37360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First, I need to confirm. None of these changes will supersede existing, active deed restrictions. If your deed restrictions prevent any of the development standards I will discuss, then there is nothing the planning department can do to make them happen. </a:t>
            </a:r>
          </a:p>
        </p:txBody>
      </p:sp>
      <p:sp>
        <p:nvSpPr>
          <p:cNvPr id="4" name="Slide Number Placeholder 3"/>
          <p:cNvSpPr>
            <a:spLocks noGrp="1"/>
          </p:cNvSpPr>
          <p:nvPr>
            <p:ph type="sldNum" sz="quarter" idx="5"/>
          </p:nvPr>
        </p:nvSpPr>
        <p:spPr/>
        <p:txBody>
          <a:bodyPr/>
          <a:lstStyle/>
          <a:p>
            <a:fld id="{0C9656D7-DDA4-4988-93CA-C6494BB53BD6}" type="slidenum">
              <a:rPr lang="en-US" smtClean="0"/>
              <a:t>5</a:t>
            </a:fld>
            <a:endParaRPr lang="en-US"/>
          </a:p>
        </p:txBody>
      </p:sp>
    </p:spTree>
    <p:extLst>
      <p:ext uri="{BB962C8B-B14F-4D97-AF65-F5344CB8AC3E}">
        <p14:creationId xmlns:p14="http://schemas.microsoft.com/office/powerpoint/2010/main" val="247848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First, it’s about making it easier for you to build a garage apartment or an accessory dwelling unit. </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Maybe it’s a first home for your children as they move out of your house. Maybe it’s a safe place for your parents to come to when they need just a little bit more attention. </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 maybe it’s just an opportunity for you to earn more income, whatever the reason, these rules make it easier for you to build a garage apartment or a granny flat. </a:t>
            </a:r>
          </a:p>
          <a:p>
            <a:endParaRPr lang="en-US" sz="1000" dirty="0">
              <a:solidFill>
                <a:srgbClr val="000000"/>
              </a:solidFill>
              <a:effectLst/>
              <a:latin typeface="Calibri" panose="020F0502020204030204" pitchFamily="34" charset="0"/>
              <a:cs typeface="Times New Roman" panose="02020603050405020304" pitchFamily="18" charset="0"/>
            </a:endParaRPr>
          </a:p>
          <a:p>
            <a:endParaRPr lang="en-US" sz="1000" dirty="0">
              <a:solidFill>
                <a:srgbClr val="000000"/>
              </a:solidFill>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C9656D7-DDA4-4988-93CA-C6494BB53BD6}" type="slidenum">
              <a:rPr lang="en-US" smtClean="0"/>
              <a:t>6</a:t>
            </a:fld>
            <a:endParaRPr lang="en-US"/>
          </a:p>
        </p:txBody>
      </p:sp>
    </p:spTree>
    <p:extLst>
      <p:ext uri="{BB962C8B-B14F-4D97-AF65-F5344CB8AC3E}">
        <p14:creationId xmlns:p14="http://schemas.microsoft.com/office/powerpoint/2010/main" val="232080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Calibri" panose="020F0502020204030204" pitchFamily="34" charset="0"/>
                <a:cs typeface="Times New Roman" panose="02020603050405020304" pitchFamily="18" charset="0"/>
              </a:rPr>
              <a:t>If you remember, we originally recommended there be no maximum limit on an ADU’s size. When we talked to you about it, we heard loud and clear that you thought there needed to be a limit – maybe 1,500 SF, and so the Planning Department changed its recommendation to have a maximum size of 1,500 square feet. Since ADUs must conform to all setback and drainage considerations, the size of the lot and the existing home will greatly dictate whether ADUs can even approach this size. </a:t>
            </a:r>
          </a:p>
        </p:txBody>
      </p:sp>
      <p:sp>
        <p:nvSpPr>
          <p:cNvPr id="4" name="Slide Number Placeholder 3"/>
          <p:cNvSpPr>
            <a:spLocks noGrp="1"/>
          </p:cNvSpPr>
          <p:nvPr>
            <p:ph type="sldNum" sz="quarter" idx="5"/>
          </p:nvPr>
        </p:nvSpPr>
        <p:spPr/>
        <p:txBody>
          <a:bodyPr/>
          <a:lstStyle/>
          <a:p>
            <a:fld id="{0C9656D7-DDA4-4988-93CA-C6494BB53BD6}" type="slidenum">
              <a:rPr lang="en-US" smtClean="0"/>
              <a:t>7</a:t>
            </a:fld>
            <a:endParaRPr lang="en-US"/>
          </a:p>
        </p:txBody>
      </p:sp>
    </p:spTree>
    <p:extLst>
      <p:ext uri="{BB962C8B-B14F-4D97-AF65-F5344CB8AC3E}">
        <p14:creationId xmlns:p14="http://schemas.microsoft.com/office/powerpoint/2010/main" val="2883207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second change we’re making is to make it easier for people to </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build triplexes or four-</a:t>
            </a:r>
            <a:r>
              <a:rPr lang="en-US" sz="1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plexes</a:t>
            </a: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up to eight units of apartments in and around neighborhoods.</a:t>
            </a: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type of home was prevalent in Houston, but our rules have changed, and it has become nearly impossible to build or repair them. </a:t>
            </a:r>
            <a:r>
              <a:rPr lang="en-US" sz="1000" dirty="0">
                <a:effectLst/>
                <a:latin typeface="Calibri" panose="020F0502020204030204" pitchFamily="34" charset="0"/>
                <a:ea typeface="Calibri" panose="020F0502020204030204" pitchFamily="34" charset="0"/>
                <a:cs typeface="Times New Roman" panose="02020603050405020304" pitchFamily="18" charset="0"/>
              </a:rPr>
              <a:t>Right now, a fourplex has the same requirements as a larger development of hundreds of apartments. </a:t>
            </a:r>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we first proposed this, we proposed that these small-scale apartments – up to 8 units- could be built in neighborhood streets. But, again, you told us that you didn’t want larger buildings in your neighborhood and so, with your suggestions, we adjusted our recommendation to allowing </a:t>
            </a:r>
            <a:r>
              <a:rPr lang="en-US" sz="1000" b="1" dirty="0">
                <a:solidFill>
                  <a:srgbClr val="000000"/>
                </a:solidFill>
                <a:effectLst/>
                <a:latin typeface="Calibri" panose="020F0502020204030204" pitchFamily="34" charset="0"/>
                <a:ea typeface="Calibri" panose="020F0502020204030204" pitchFamily="34" charset="0"/>
              </a:rPr>
              <a:t>triplexes and quads on local streets and limit larger units to more commercial streets – those classified as collectors and major thoroughfares.</a:t>
            </a:r>
          </a:p>
          <a:p>
            <a:endParaRPr lang="en-US" sz="1000" b="1" dirty="0">
              <a:solidFill>
                <a:srgbClr val="000000"/>
              </a:solidFill>
              <a:effectLst/>
              <a:latin typeface="Calibri" panose="020F0502020204030204" pitchFamily="34" charset="0"/>
            </a:endParaRPr>
          </a:p>
          <a:p>
            <a:r>
              <a:rPr lang="en-US" sz="1000" b="1" dirty="0">
                <a:solidFill>
                  <a:srgbClr val="000000"/>
                </a:solidFill>
                <a:effectLst/>
                <a:latin typeface="Calibri" panose="020F0502020204030204" pitchFamily="34" charset="0"/>
              </a:rPr>
              <a:t>Also, when we originally proposed these, we proposed one parking space for every 1,500 – but based on your comments, we reduced to one space for every 1,000SF and added 2 spaces for units over 1,000. </a:t>
            </a:r>
            <a:endParaRPr lang="en-US" sz="1000" dirty="0"/>
          </a:p>
        </p:txBody>
      </p:sp>
      <p:sp>
        <p:nvSpPr>
          <p:cNvPr id="4" name="Slide Number Placeholder 3"/>
          <p:cNvSpPr>
            <a:spLocks noGrp="1"/>
          </p:cNvSpPr>
          <p:nvPr>
            <p:ph type="sldNum" sz="quarter" idx="5"/>
          </p:nvPr>
        </p:nvSpPr>
        <p:spPr/>
        <p:txBody>
          <a:bodyPr/>
          <a:lstStyle/>
          <a:p>
            <a:fld id="{0C9656D7-DDA4-4988-93CA-C6494BB53BD6}" type="slidenum">
              <a:rPr lang="en-US" smtClean="0"/>
              <a:t>8</a:t>
            </a:fld>
            <a:endParaRPr lang="en-US"/>
          </a:p>
        </p:txBody>
      </p:sp>
    </p:spTree>
    <p:extLst>
      <p:ext uri="{BB962C8B-B14F-4D97-AF65-F5344CB8AC3E}">
        <p14:creationId xmlns:p14="http://schemas.microsoft.com/office/powerpoint/2010/main" val="1825923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b="1" dirty="0">
                <a:solidFill>
                  <a:srgbClr val="000000"/>
                </a:solidFill>
                <a:effectLst/>
                <a:latin typeface="Calibri" panose="020F0502020204030204" pitchFamily="34" charset="0"/>
                <a:ea typeface="Calibri" panose="020F0502020204030204" pitchFamily="34" charset="0"/>
              </a:rPr>
              <a:t>We believe </a:t>
            </a:r>
            <a:r>
              <a:rPr lang="en-US" sz="1000" dirty="0">
                <a:solidFill>
                  <a:srgbClr val="000000"/>
                </a:solidFill>
                <a:effectLst/>
                <a:latin typeface="Calibri" panose="020F0502020204030204" pitchFamily="34" charset="0"/>
                <a:ea typeface="Calibri" panose="020F0502020204030204" pitchFamily="34" charset="0"/>
              </a:rPr>
              <a:t>that these small buildings will be more neighborhood friendly and provide an alternative to the five story apartment complexes we see some much of. </a:t>
            </a:r>
            <a:r>
              <a:rPr lang="en-US" sz="1000" b="1" dirty="0">
                <a:solidFill>
                  <a:srgbClr val="000000"/>
                </a:solidFill>
                <a:effectLst/>
                <a:latin typeface="Calibri" panose="020F0502020204030204" pitchFamily="34" charset="0"/>
                <a:ea typeface="Calibri" panose="020F0502020204030204" pitchFamily="34" charset="0"/>
              </a:rPr>
              <a:t>This is a way to bring more Houstonians into your area in a way that is friendly to the development styles that are already there.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0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Reintroducing this type of housing can help retain the feel of existing neighborhoods while providing more affordable housing options.</a:t>
            </a:r>
          </a:p>
        </p:txBody>
      </p:sp>
      <p:sp>
        <p:nvSpPr>
          <p:cNvPr id="4" name="Slide Number Placeholder 3"/>
          <p:cNvSpPr>
            <a:spLocks noGrp="1"/>
          </p:cNvSpPr>
          <p:nvPr>
            <p:ph type="sldNum" sz="quarter" idx="5"/>
          </p:nvPr>
        </p:nvSpPr>
        <p:spPr/>
        <p:txBody>
          <a:bodyPr/>
          <a:lstStyle/>
          <a:p>
            <a:fld id="{0C9656D7-DDA4-4988-93CA-C6494BB53BD6}" type="slidenum">
              <a:rPr lang="en-US" smtClean="0"/>
              <a:t>9</a:t>
            </a:fld>
            <a:endParaRPr lang="en-US"/>
          </a:p>
        </p:txBody>
      </p:sp>
    </p:spTree>
    <p:extLst>
      <p:ext uri="{BB962C8B-B14F-4D97-AF65-F5344CB8AC3E}">
        <p14:creationId xmlns:p14="http://schemas.microsoft.com/office/powerpoint/2010/main" val="18801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olid Blu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53CB67-A92A-4371-9258-A8C12AAC6DB7}"/>
              </a:ext>
            </a:extLst>
          </p:cNvPr>
          <p:cNvSpPr>
            <a:spLocks noGrp="1"/>
          </p:cNvSpPr>
          <p:nvPr>
            <p:ph type="title" hasCustomPrompt="1"/>
          </p:nvPr>
        </p:nvSpPr>
        <p:spPr>
          <a:xfrm>
            <a:off x="698500" y="800100"/>
            <a:ext cx="10782300" cy="2056793"/>
          </a:xfrm>
          <a:prstGeom prst="rect">
            <a:avLst/>
          </a:prstGeom>
        </p:spPr>
        <p:txBody>
          <a:bodyPr anchor="b" anchorCtr="0"/>
          <a:lstStyle>
            <a:lvl1pPr algn="ctr">
              <a:defRPr sz="4800" b="1" baseline="0">
                <a:solidFill>
                  <a:schemeClr val="bg1"/>
                </a:solidFill>
                <a:latin typeface="Century Gothic" panose="020B0502020202020204" pitchFamily="34" charset="0"/>
              </a:defRPr>
            </a:lvl1pPr>
          </a:lstStyle>
          <a:p>
            <a:r>
              <a:rPr lang="en-US" dirty="0"/>
              <a:t>Main Title Here</a:t>
            </a:r>
          </a:p>
        </p:txBody>
      </p:sp>
      <p:sp>
        <p:nvSpPr>
          <p:cNvPr id="10" name="Text Placeholder 21">
            <a:extLst>
              <a:ext uri="{FF2B5EF4-FFF2-40B4-BE49-F238E27FC236}">
                <a16:creationId xmlns:a16="http://schemas.microsoft.com/office/drawing/2014/main" id="{57BB41C6-C821-411E-ABB4-0A69AC2AFA4D}"/>
              </a:ext>
            </a:extLst>
          </p:cNvPr>
          <p:cNvSpPr>
            <a:spLocks noGrp="1"/>
          </p:cNvSpPr>
          <p:nvPr>
            <p:ph type="body" sz="quarter" idx="13" hasCustomPrompt="1"/>
          </p:nvPr>
        </p:nvSpPr>
        <p:spPr>
          <a:xfrm>
            <a:off x="698500" y="3167406"/>
            <a:ext cx="10782300" cy="669304"/>
          </a:xfrm>
          <a:prstGeom prst="rect">
            <a:avLst/>
          </a:prstGeom>
        </p:spPr>
        <p:txBody>
          <a:bodyPr/>
          <a:lstStyle>
            <a:lvl1pPr marL="0" indent="0" algn="ctr">
              <a:buFontTx/>
              <a:buNone/>
              <a:defRPr sz="2800" b="0">
                <a:solidFill>
                  <a:schemeClr val="bg1"/>
                </a:solidFill>
                <a:latin typeface="Century Gothic" panose="020B0502020202020204" pitchFamily="34" charset="0"/>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Subtitle can go here</a:t>
            </a:r>
          </a:p>
        </p:txBody>
      </p:sp>
      <p:sp>
        <p:nvSpPr>
          <p:cNvPr id="11" name="Text Placeholder 21">
            <a:extLst>
              <a:ext uri="{FF2B5EF4-FFF2-40B4-BE49-F238E27FC236}">
                <a16:creationId xmlns:a16="http://schemas.microsoft.com/office/drawing/2014/main" id="{74EAAD17-2E2F-4D6B-9C3F-9AF7E886927E}"/>
              </a:ext>
            </a:extLst>
          </p:cNvPr>
          <p:cNvSpPr>
            <a:spLocks noGrp="1"/>
          </p:cNvSpPr>
          <p:nvPr>
            <p:ph type="body" sz="quarter" idx="14" hasCustomPrompt="1"/>
          </p:nvPr>
        </p:nvSpPr>
        <p:spPr>
          <a:xfrm>
            <a:off x="698499" y="3989110"/>
            <a:ext cx="10782300" cy="669304"/>
          </a:xfrm>
          <a:prstGeom prst="rect">
            <a:avLst/>
          </a:prstGeom>
        </p:spPr>
        <p:txBody>
          <a:bodyPr/>
          <a:lstStyle>
            <a:lvl1pPr marL="0" indent="0" algn="ctr">
              <a:buFontTx/>
              <a:buNone/>
              <a:defRPr sz="2000" b="0">
                <a:solidFill>
                  <a:schemeClr val="bg1">
                    <a:lumMod val="75000"/>
                  </a:schemeClr>
                </a:solidFill>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Optional date info here</a:t>
            </a:r>
          </a:p>
        </p:txBody>
      </p:sp>
    </p:spTree>
    <p:extLst>
      <p:ext uri="{BB962C8B-B14F-4D97-AF65-F5344CB8AC3E}">
        <p14:creationId xmlns:p14="http://schemas.microsoft.com/office/powerpoint/2010/main" val="344902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_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BD69826-6E94-409C-A849-0D909A2BC653}"/>
              </a:ext>
            </a:extLst>
          </p:cNvPr>
          <p:cNvSpPr/>
          <p:nvPr userDrawn="1"/>
        </p:nvSpPr>
        <p:spPr>
          <a:xfrm>
            <a:off x="0" y="2123268"/>
            <a:ext cx="12192000" cy="254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C8EF2B2-4C01-4DCE-A91E-6F26C5A1979C}"/>
              </a:ext>
            </a:extLst>
          </p:cNvPr>
          <p:cNvSpPr>
            <a:spLocks noGrp="1"/>
          </p:cNvSpPr>
          <p:nvPr>
            <p:ph type="title" hasCustomPrompt="1"/>
          </p:nvPr>
        </p:nvSpPr>
        <p:spPr>
          <a:xfrm>
            <a:off x="0" y="3010245"/>
            <a:ext cx="12191999" cy="689882"/>
          </a:xfrm>
          <a:prstGeom prst="rect">
            <a:avLst/>
          </a:prstGeom>
        </p:spPr>
        <p:txBody>
          <a:bodyPr anchor="ctr" anchorCtr="0"/>
          <a:lstStyle>
            <a:lvl1pPr algn="ctr">
              <a:defRPr sz="3600" b="1" baseline="0">
                <a:solidFill>
                  <a:schemeClr val="accent1"/>
                </a:solidFill>
                <a:latin typeface="Century Gothic" panose="020B0502020202020204" pitchFamily="34" charset="0"/>
              </a:defRPr>
            </a:lvl1pPr>
          </a:lstStyle>
          <a:p>
            <a:r>
              <a:rPr lang="en-US" dirty="0"/>
              <a:t>Divider Slide #2</a:t>
            </a:r>
          </a:p>
        </p:txBody>
      </p:sp>
    </p:spTree>
    <p:extLst>
      <p:ext uri="{BB962C8B-B14F-4D97-AF65-F5344CB8AC3E}">
        <p14:creationId xmlns:p14="http://schemas.microsoft.com/office/powerpoint/2010/main" val="1348056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lnSpc>
                <a:spcPct val="100000"/>
              </a:lnSpc>
              <a:spcBef>
                <a:spcPts val="0"/>
              </a:spcBef>
              <a:spcAft>
                <a:spcPts val="1200"/>
              </a:spcAft>
              <a:defRPr sz="2800"/>
            </a:lvl1pPr>
            <a:lvl2pPr>
              <a:lnSpc>
                <a:spcPct val="100000"/>
              </a:lnSpc>
              <a:spcBef>
                <a:spcPts val="0"/>
              </a:spcBef>
              <a:spcAft>
                <a:spcPts val="1200"/>
              </a:spcAft>
              <a:defRPr sz="2400"/>
            </a:lvl2pPr>
            <a:lvl3pPr>
              <a:lnSpc>
                <a:spcPct val="100000"/>
              </a:lnSpc>
              <a:spcBef>
                <a:spcPts val="0"/>
              </a:spcBef>
              <a:spcAft>
                <a:spcPts val="1200"/>
              </a:spcAft>
              <a:defRPr sz="2000"/>
            </a:lvl3pPr>
            <a:lvl4pPr>
              <a:lnSpc>
                <a:spcPct val="100000"/>
              </a:lnSpc>
              <a:spcBef>
                <a:spcPts val="0"/>
              </a:spcBef>
              <a:spcAft>
                <a:spcPts val="1200"/>
              </a:spcAft>
              <a:defRPr sz="1800"/>
            </a:lvl4pPr>
            <a:lvl5pPr>
              <a:lnSpc>
                <a:spcPct val="100000"/>
              </a:lnSpc>
              <a:spcBef>
                <a:spcPts val="0"/>
              </a:spcBef>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928CE65-43BC-49FB-8699-2741771298E7}" type="slidenum">
              <a:rPr lang="en-US" smtClean="0"/>
              <a:pPr/>
              <a:t>‹#›</a:t>
            </a:fld>
            <a:endParaRPr lang="en-US"/>
          </a:p>
        </p:txBody>
      </p:sp>
    </p:spTree>
    <p:extLst>
      <p:ext uri="{BB962C8B-B14F-4D97-AF65-F5344CB8AC3E}">
        <p14:creationId xmlns:p14="http://schemas.microsoft.com/office/powerpoint/2010/main" val="2682250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_screen_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B4B2ED0-03A0-4CFA-B24D-51F59AD9C698}"/>
              </a:ext>
            </a:extLst>
          </p:cNvPr>
          <p:cNvSpPr>
            <a:spLocks noGrp="1"/>
          </p:cNvSpPr>
          <p:nvPr>
            <p:ph type="pic" sz="quarter" idx="11" hasCustomPrompt="1"/>
          </p:nvPr>
        </p:nvSpPr>
        <p:spPr>
          <a:xfrm>
            <a:off x="0" y="0"/>
            <a:ext cx="12192000" cy="6857999"/>
          </a:xfrm>
          <a:prstGeom prst="rect">
            <a:avLst/>
          </a:prstGeom>
        </p:spPr>
        <p:txBody>
          <a:bodyPr/>
          <a:lstStyle>
            <a:lvl1pPr marL="0" indent="0">
              <a:buNone/>
              <a:defRPr/>
            </a:lvl1pPr>
          </a:lstStyle>
          <a:p>
            <a:pPr lvl="0"/>
            <a:r>
              <a:rPr lang="en-US" noProof="0" dirty="0"/>
              <a:t>Click icon to add large picture</a:t>
            </a:r>
            <a:endParaRPr lang="vi-VN" noProof="0" dirty="0"/>
          </a:p>
        </p:txBody>
      </p:sp>
      <p:sp>
        <p:nvSpPr>
          <p:cNvPr id="7" name="Slide Number Placeholder 4">
            <a:extLst>
              <a:ext uri="{FF2B5EF4-FFF2-40B4-BE49-F238E27FC236}">
                <a16:creationId xmlns:a16="http://schemas.microsoft.com/office/drawing/2014/main" id="{0C5F0B2A-AD05-43C7-A17D-18FC845A0EB5}"/>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
        <p:nvSpPr>
          <p:cNvPr id="4" name="Title 1">
            <a:extLst>
              <a:ext uri="{FF2B5EF4-FFF2-40B4-BE49-F238E27FC236}">
                <a16:creationId xmlns:a16="http://schemas.microsoft.com/office/drawing/2014/main" id="{39FD7332-B9B0-42ED-B34B-A07816D09CE1}"/>
              </a:ext>
            </a:extLst>
          </p:cNvPr>
          <p:cNvSpPr>
            <a:spLocks noGrp="1"/>
          </p:cNvSpPr>
          <p:nvPr>
            <p:ph type="title" hasCustomPrompt="1"/>
          </p:nvPr>
        </p:nvSpPr>
        <p:spPr>
          <a:xfrm>
            <a:off x="604730" y="422511"/>
            <a:ext cx="10971185" cy="64392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Tree>
    <p:extLst>
      <p:ext uri="{BB962C8B-B14F-4D97-AF65-F5344CB8AC3E}">
        <p14:creationId xmlns:p14="http://schemas.microsoft.com/office/powerpoint/2010/main" val="33358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m_Image_w_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516567-4122-4503-9D44-36D0AC905AD5}"/>
              </a:ext>
            </a:extLst>
          </p:cNvPr>
          <p:cNvSpPr/>
          <p:nvPr userDrawn="1"/>
        </p:nvSpPr>
        <p:spPr>
          <a:xfrm>
            <a:off x="0" y="2743200"/>
            <a:ext cx="121920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D5EB3BE8-DFF6-4A71-AD86-1236F775B18C}"/>
              </a:ext>
            </a:extLst>
          </p:cNvPr>
          <p:cNvSpPr>
            <a:spLocks noGrp="1"/>
          </p:cNvSpPr>
          <p:nvPr>
            <p:ph type="pic" sz="quarter" idx="13"/>
          </p:nvPr>
        </p:nvSpPr>
        <p:spPr>
          <a:xfrm>
            <a:off x="0" y="0"/>
            <a:ext cx="12192000" cy="2743200"/>
          </a:xfrm>
          <a:prstGeom prst="rect">
            <a:avLst/>
          </a:prstGeom>
        </p:spPr>
        <p:txBody>
          <a:bodyPr/>
          <a:lstStyle>
            <a:lvl1pPr marL="0" indent="0">
              <a:buNone/>
              <a:defRPr/>
            </a:lvl1pPr>
          </a:lstStyle>
          <a:p>
            <a:pPr lvl="0"/>
            <a:r>
              <a:rPr lang="en-US" noProof="0"/>
              <a:t>Click icon to add picture</a:t>
            </a:r>
            <a:endParaRPr lang="vi-VN" noProof="0" dirty="0"/>
          </a:p>
        </p:txBody>
      </p:sp>
      <p:sp>
        <p:nvSpPr>
          <p:cNvPr id="7" name="Text Placeholder 11">
            <a:extLst>
              <a:ext uri="{FF2B5EF4-FFF2-40B4-BE49-F238E27FC236}">
                <a16:creationId xmlns:a16="http://schemas.microsoft.com/office/drawing/2014/main" id="{3ED54A66-6E6B-4243-9677-A7D90161F93E}"/>
              </a:ext>
            </a:extLst>
          </p:cNvPr>
          <p:cNvSpPr>
            <a:spLocks noGrp="1"/>
          </p:cNvSpPr>
          <p:nvPr>
            <p:ph type="body" sz="quarter" idx="12" hasCustomPrompt="1"/>
          </p:nvPr>
        </p:nvSpPr>
        <p:spPr>
          <a:xfrm>
            <a:off x="0" y="3022599"/>
            <a:ext cx="12192000" cy="2489199"/>
          </a:xfrm>
          <a:prstGeom prst="rect">
            <a:avLst/>
          </a:prstGeom>
        </p:spPr>
        <p:txBody>
          <a:bodyPr anchor="t" anchorCtr="0">
            <a:normAutofit/>
          </a:bodyPr>
          <a:lstStyle>
            <a:lvl1pPr marL="0" indent="0" algn="ctr">
              <a:lnSpc>
                <a:spcPct val="100000"/>
              </a:lnSpc>
              <a:spcBef>
                <a:spcPts val="0"/>
              </a:spcBef>
              <a:buNone/>
              <a:defRPr sz="3600" b="1" i="0" cap="none" baseline="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None/>
              <a:defRPr sz="4000">
                <a:solidFill>
                  <a:schemeClr val="bg1"/>
                </a:solidFill>
                <a:latin typeface="Avenir Book" charset="0"/>
                <a:ea typeface="Avenir Book" charset="0"/>
                <a:cs typeface="Avenir Book" charset="0"/>
              </a:defRPr>
            </a:lvl2pPr>
            <a:lvl3pPr marL="914400" indent="0">
              <a:buNone/>
              <a:defRPr sz="4000">
                <a:solidFill>
                  <a:schemeClr val="bg1"/>
                </a:solidFill>
                <a:latin typeface="Avenir Book" charset="0"/>
                <a:ea typeface="Avenir Book" charset="0"/>
                <a:cs typeface="Avenir Book" charset="0"/>
              </a:defRPr>
            </a:lvl3pPr>
            <a:lvl4pPr marL="1371600" indent="0">
              <a:buNone/>
              <a:defRPr sz="4000">
                <a:solidFill>
                  <a:schemeClr val="bg1"/>
                </a:solidFill>
                <a:latin typeface="Avenir Book" charset="0"/>
                <a:ea typeface="Avenir Book" charset="0"/>
                <a:cs typeface="Avenir Book" charset="0"/>
              </a:defRPr>
            </a:lvl4pPr>
            <a:lvl5pPr marL="1828800" indent="0">
              <a:buNone/>
              <a:defRPr sz="4000">
                <a:solidFill>
                  <a:schemeClr val="bg1"/>
                </a:solidFill>
                <a:latin typeface="Avenir Book" charset="0"/>
                <a:ea typeface="Avenir Book" charset="0"/>
                <a:cs typeface="Avenir Book" charset="0"/>
              </a:defRPr>
            </a:lvl5pPr>
          </a:lstStyle>
          <a:p>
            <a:pPr lvl="0"/>
            <a:r>
              <a:rPr lang="en-US" cap="none" baseline="0" dirty="0"/>
              <a:t>Optional Text Here</a:t>
            </a:r>
            <a:endParaRPr lang="en-US" dirty="0"/>
          </a:p>
        </p:txBody>
      </p:sp>
      <p:sp>
        <p:nvSpPr>
          <p:cNvPr id="9" name="Slide Number Placeholder 4">
            <a:extLst>
              <a:ext uri="{FF2B5EF4-FFF2-40B4-BE49-F238E27FC236}">
                <a16:creationId xmlns:a16="http://schemas.microsoft.com/office/drawing/2014/main" id="{9AF52992-EBEF-46C9-B881-4F7484E68817}"/>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2528586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_vertical_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CE2C14-0002-4D8E-9952-A63177DD0232}"/>
              </a:ext>
            </a:extLst>
          </p:cNvPr>
          <p:cNvSpPr>
            <a:spLocks noGrp="1"/>
          </p:cNvSpPr>
          <p:nvPr>
            <p:ph type="pic" sz="quarter" idx="12"/>
          </p:nvPr>
        </p:nvSpPr>
        <p:spPr>
          <a:xfrm>
            <a:off x="8143876" y="0"/>
            <a:ext cx="4050791" cy="6858000"/>
          </a:xfrm>
          <a:prstGeom prst="rect">
            <a:avLst/>
          </a:prstGeom>
        </p:spPr>
        <p:txBody>
          <a:bodyPr/>
          <a:lstStyle>
            <a:lvl1pPr marL="0" indent="0">
              <a:buNone/>
              <a:defRPr/>
            </a:lvl1pPr>
          </a:lstStyle>
          <a:p>
            <a:pPr lvl="0"/>
            <a:r>
              <a:rPr lang="en-US" noProof="0"/>
              <a:t>Click icon to add picture</a:t>
            </a:r>
            <a:endParaRPr lang="vi-VN" noProof="0" dirty="0"/>
          </a:p>
        </p:txBody>
      </p:sp>
      <p:sp>
        <p:nvSpPr>
          <p:cNvPr id="4" name="Picture Placeholder 2">
            <a:extLst>
              <a:ext uri="{FF2B5EF4-FFF2-40B4-BE49-F238E27FC236}">
                <a16:creationId xmlns:a16="http://schemas.microsoft.com/office/drawing/2014/main" id="{4E64C641-8DE0-4547-8E72-8661A9AE5210}"/>
              </a:ext>
            </a:extLst>
          </p:cNvPr>
          <p:cNvSpPr>
            <a:spLocks noGrp="1"/>
          </p:cNvSpPr>
          <p:nvPr>
            <p:ph type="pic" sz="quarter" idx="13"/>
          </p:nvPr>
        </p:nvSpPr>
        <p:spPr>
          <a:xfrm>
            <a:off x="-1" y="0"/>
            <a:ext cx="4048125" cy="6858000"/>
          </a:xfrm>
          <a:prstGeom prst="rect">
            <a:avLst/>
          </a:prstGeom>
        </p:spPr>
        <p:txBody>
          <a:bodyPr/>
          <a:lstStyle>
            <a:lvl1pPr marL="0" indent="0">
              <a:buNone/>
              <a:defRPr/>
            </a:lvl1pPr>
          </a:lstStyle>
          <a:p>
            <a:pPr lvl="0"/>
            <a:r>
              <a:rPr lang="en-US" noProof="0"/>
              <a:t>Click icon to add picture</a:t>
            </a:r>
            <a:endParaRPr lang="vi-VN" noProof="0"/>
          </a:p>
        </p:txBody>
      </p:sp>
      <p:sp>
        <p:nvSpPr>
          <p:cNvPr id="5" name="Picture Placeholder 2">
            <a:extLst>
              <a:ext uri="{FF2B5EF4-FFF2-40B4-BE49-F238E27FC236}">
                <a16:creationId xmlns:a16="http://schemas.microsoft.com/office/drawing/2014/main" id="{2B8766CA-3536-4734-8428-B1A7FA416378}"/>
              </a:ext>
            </a:extLst>
          </p:cNvPr>
          <p:cNvSpPr>
            <a:spLocks noGrp="1"/>
          </p:cNvSpPr>
          <p:nvPr>
            <p:ph type="pic" sz="quarter" idx="14"/>
          </p:nvPr>
        </p:nvSpPr>
        <p:spPr>
          <a:xfrm>
            <a:off x="4048126" y="-1"/>
            <a:ext cx="4096512" cy="6858000"/>
          </a:xfrm>
          <a:prstGeom prst="rect">
            <a:avLst/>
          </a:prstGeom>
        </p:spPr>
        <p:txBody>
          <a:bodyPr/>
          <a:lstStyle>
            <a:lvl1pPr marL="0" indent="0">
              <a:buNone/>
              <a:defRPr/>
            </a:lvl1pPr>
          </a:lstStyle>
          <a:p>
            <a:pPr lvl="0"/>
            <a:r>
              <a:rPr lang="en-US" noProof="0"/>
              <a:t>Click icon to add picture</a:t>
            </a:r>
            <a:endParaRPr lang="vi-VN" noProof="0" dirty="0"/>
          </a:p>
        </p:txBody>
      </p:sp>
      <p:sp>
        <p:nvSpPr>
          <p:cNvPr id="7" name="Slide Number Placeholder 4">
            <a:extLst>
              <a:ext uri="{FF2B5EF4-FFF2-40B4-BE49-F238E27FC236}">
                <a16:creationId xmlns:a16="http://schemas.microsoft.com/office/drawing/2014/main" id="{930070EA-F79D-4143-BCC4-F2F40944CCE5}"/>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156219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left_image_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564A56-6BF5-4B86-8E1F-E3162C54DC34}"/>
              </a:ext>
            </a:extLst>
          </p:cNvPr>
          <p:cNvSpPr/>
          <p:nvPr userDrawn="1"/>
        </p:nvSpPr>
        <p:spPr>
          <a:xfrm>
            <a:off x="0" y="0"/>
            <a:ext cx="54833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1">
            <a:extLst>
              <a:ext uri="{FF2B5EF4-FFF2-40B4-BE49-F238E27FC236}">
                <a16:creationId xmlns:a16="http://schemas.microsoft.com/office/drawing/2014/main" id="{10943CE0-ECA0-44FB-A841-81D081EF1CE0}"/>
              </a:ext>
            </a:extLst>
          </p:cNvPr>
          <p:cNvSpPr>
            <a:spLocks noGrp="1"/>
          </p:cNvSpPr>
          <p:nvPr>
            <p:ph type="body" sz="quarter" idx="14" hasCustomPrompt="1"/>
          </p:nvPr>
        </p:nvSpPr>
        <p:spPr>
          <a:xfrm>
            <a:off x="505032" y="1322962"/>
            <a:ext cx="4603532" cy="4573013"/>
          </a:xfrm>
          <a:prstGeom prst="rect">
            <a:avLst/>
          </a:prstGeom>
        </p:spPr>
        <p:txBody>
          <a:bodyPr/>
          <a:lstStyle>
            <a:lvl1pPr marL="0" indent="0">
              <a:lnSpc>
                <a:spcPct val="110000"/>
              </a:lnSpc>
              <a:buFontTx/>
              <a:buNone/>
              <a:defRPr sz="2000" baseline="0">
                <a:solidFill>
                  <a:schemeClr val="bg1"/>
                </a:solidFill>
                <a:latin typeface="Arial" panose="020B0604020202020204" pitchFamily="34" charset="0"/>
                <a:cs typeface="Arial" panose="020B0604020202020204"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dirty="0"/>
              <a:t>Some text can go here…</a:t>
            </a:r>
          </a:p>
        </p:txBody>
      </p:sp>
      <p:sp>
        <p:nvSpPr>
          <p:cNvPr id="5" name="Title 1">
            <a:extLst>
              <a:ext uri="{FF2B5EF4-FFF2-40B4-BE49-F238E27FC236}">
                <a16:creationId xmlns:a16="http://schemas.microsoft.com/office/drawing/2014/main" id="{45D3BF18-56B6-45CB-B970-A0020C9819ED}"/>
              </a:ext>
            </a:extLst>
          </p:cNvPr>
          <p:cNvSpPr>
            <a:spLocks noGrp="1"/>
          </p:cNvSpPr>
          <p:nvPr>
            <p:ph type="title" hasCustomPrompt="1"/>
          </p:nvPr>
        </p:nvSpPr>
        <p:spPr>
          <a:xfrm>
            <a:off x="497921" y="448930"/>
            <a:ext cx="4610963" cy="689882"/>
          </a:xfrm>
          <a:prstGeom prst="rect">
            <a:avLst/>
          </a:prstGeom>
        </p:spPr>
        <p:txBody>
          <a:bodyPr/>
          <a:lstStyle>
            <a:lvl1pPr>
              <a:defRPr sz="3200" b="1" baseline="0">
                <a:solidFill>
                  <a:schemeClr val="bg1"/>
                </a:solidFill>
                <a:latin typeface="Century Gothic" panose="020B0502020202020204" pitchFamily="34" charset="0"/>
              </a:defRPr>
            </a:lvl1pPr>
          </a:lstStyle>
          <a:p>
            <a:r>
              <a:rPr lang="en-US" dirty="0"/>
              <a:t>Main Title Here</a:t>
            </a:r>
          </a:p>
        </p:txBody>
      </p:sp>
      <p:sp>
        <p:nvSpPr>
          <p:cNvPr id="6" name="Picture Placeholder 2">
            <a:extLst>
              <a:ext uri="{FF2B5EF4-FFF2-40B4-BE49-F238E27FC236}">
                <a16:creationId xmlns:a16="http://schemas.microsoft.com/office/drawing/2014/main" id="{9765AC99-8583-4A49-83C3-9C49D0AFFDE8}"/>
              </a:ext>
            </a:extLst>
          </p:cNvPr>
          <p:cNvSpPr>
            <a:spLocks noGrp="1"/>
          </p:cNvSpPr>
          <p:nvPr>
            <p:ph type="pic" sz="quarter" idx="11"/>
          </p:nvPr>
        </p:nvSpPr>
        <p:spPr>
          <a:xfrm>
            <a:off x="5483352" y="0"/>
            <a:ext cx="6708648" cy="6858000"/>
          </a:xfrm>
          <a:prstGeom prst="rect">
            <a:avLst/>
          </a:prstGeom>
        </p:spPr>
        <p:txBody>
          <a:bodyPr/>
          <a:lstStyle>
            <a:lvl1pPr marL="0" indent="0">
              <a:buNone/>
              <a:defRPr/>
            </a:lvl1pPr>
          </a:lstStyle>
          <a:p>
            <a:pPr lvl="0"/>
            <a:r>
              <a:rPr lang="en-US" noProof="0"/>
              <a:t>Click icon to add picture</a:t>
            </a:r>
            <a:endParaRPr lang="vi-VN" noProof="0" dirty="0"/>
          </a:p>
        </p:txBody>
      </p:sp>
      <p:sp>
        <p:nvSpPr>
          <p:cNvPr id="8" name="Slide Number Placeholder 4">
            <a:extLst>
              <a:ext uri="{FF2B5EF4-FFF2-40B4-BE49-F238E27FC236}">
                <a16:creationId xmlns:a16="http://schemas.microsoft.com/office/drawing/2014/main" id="{E5BD984D-7F36-4E7B-951D-A77F7A5FE5D4}"/>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1755620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_left_text_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ABCE5-3FA0-4BAE-9035-8AA1FF7D5234}"/>
              </a:ext>
            </a:extLst>
          </p:cNvPr>
          <p:cNvSpPr/>
          <p:nvPr userDrawn="1"/>
        </p:nvSpPr>
        <p:spPr>
          <a:xfrm>
            <a:off x="6708648" y="0"/>
            <a:ext cx="54833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87B8338F-51DA-467A-B011-02D4270BB5BA}"/>
              </a:ext>
            </a:extLst>
          </p:cNvPr>
          <p:cNvSpPr>
            <a:spLocks noGrp="1"/>
          </p:cNvSpPr>
          <p:nvPr>
            <p:ph type="pic" sz="quarter" idx="11"/>
          </p:nvPr>
        </p:nvSpPr>
        <p:spPr>
          <a:xfrm>
            <a:off x="0" y="0"/>
            <a:ext cx="6708648" cy="3824868"/>
          </a:xfrm>
          <a:prstGeom prst="rect">
            <a:avLst/>
          </a:prstGeom>
        </p:spPr>
        <p:txBody>
          <a:bodyPr/>
          <a:lstStyle>
            <a:lvl1pPr marL="0" indent="0">
              <a:buNone/>
              <a:defRPr/>
            </a:lvl1pPr>
          </a:lstStyle>
          <a:p>
            <a:pPr lvl="0"/>
            <a:r>
              <a:rPr lang="en-US" noProof="0" dirty="0"/>
              <a:t>Click icon to add picture</a:t>
            </a:r>
            <a:endParaRPr lang="vi-VN" noProof="0" dirty="0"/>
          </a:p>
        </p:txBody>
      </p:sp>
      <p:sp>
        <p:nvSpPr>
          <p:cNvPr id="8" name="Picture Placeholder 2">
            <a:extLst>
              <a:ext uri="{FF2B5EF4-FFF2-40B4-BE49-F238E27FC236}">
                <a16:creationId xmlns:a16="http://schemas.microsoft.com/office/drawing/2014/main" id="{AD1B196B-5EF0-4694-BF14-81A070EC7E68}"/>
              </a:ext>
            </a:extLst>
          </p:cNvPr>
          <p:cNvSpPr>
            <a:spLocks noGrp="1"/>
          </p:cNvSpPr>
          <p:nvPr>
            <p:ph type="pic" sz="quarter" idx="12"/>
          </p:nvPr>
        </p:nvSpPr>
        <p:spPr>
          <a:xfrm>
            <a:off x="-3048" y="3862968"/>
            <a:ext cx="3355848" cy="2995032"/>
          </a:xfrm>
          <a:prstGeom prst="rect">
            <a:avLst/>
          </a:prstGeom>
        </p:spPr>
        <p:txBody>
          <a:bodyPr/>
          <a:lstStyle>
            <a:lvl1pPr marL="0" indent="0">
              <a:buNone/>
              <a:defRPr/>
            </a:lvl1pPr>
          </a:lstStyle>
          <a:p>
            <a:pPr lvl="0"/>
            <a:r>
              <a:rPr lang="en-US" noProof="0" dirty="0"/>
              <a:t>Click icon to add picture</a:t>
            </a:r>
            <a:endParaRPr lang="vi-VN" noProof="0" dirty="0"/>
          </a:p>
        </p:txBody>
      </p:sp>
      <p:sp>
        <p:nvSpPr>
          <p:cNvPr id="9" name="Picture Placeholder 2">
            <a:extLst>
              <a:ext uri="{FF2B5EF4-FFF2-40B4-BE49-F238E27FC236}">
                <a16:creationId xmlns:a16="http://schemas.microsoft.com/office/drawing/2014/main" id="{51B4F65E-8BDF-467C-84D5-1222A08B2427}"/>
              </a:ext>
            </a:extLst>
          </p:cNvPr>
          <p:cNvSpPr>
            <a:spLocks noGrp="1"/>
          </p:cNvSpPr>
          <p:nvPr>
            <p:ph type="pic" sz="quarter" idx="13"/>
          </p:nvPr>
        </p:nvSpPr>
        <p:spPr>
          <a:xfrm>
            <a:off x="3352800" y="3862968"/>
            <a:ext cx="3355848" cy="2995032"/>
          </a:xfrm>
          <a:prstGeom prst="rect">
            <a:avLst/>
          </a:prstGeom>
        </p:spPr>
        <p:txBody>
          <a:bodyPr/>
          <a:lstStyle>
            <a:lvl1pPr marL="0" indent="0">
              <a:buNone/>
              <a:defRPr/>
            </a:lvl1pPr>
          </a:lstStyle>
          <a:p>
            <a:pPr lvl="0"/>
            <a:r>
              <a:rPr lang="en-US" noProof="0"/>
              <a:t>Click icon to add picture</a:t>
            </a:r>
            <a:endParaRPr lang="vi-VN" noProof="0" dirty="0"/>
          </a:p>
        </p:txBody>
      </p:sp>
      <p:sp>
        <p:nvSpPr>
          <p:cNvPr id="10" name="Text Placeholder 21">
            <a:extLst>
              <a:ext uri="{FF2B5EF4-FFF2-40B4-BE49-F238E27FC236}">
                <a16:creationId xmlns:a16="http://schemas.microsoft.com/office/drawing/2014/main" id="{9369E9C2-BA8E-466E-8D72-E9DC119F1F0F}"/>
              </a:ext>
            </a:extLst>
          </p:cNvPr>
          <p:cNvSpPr>
            <a:spLocks noGrp="1"/>
          </p:cNvSpPr>
          <p:nvPr>
            <p:ph type="body" sz="quarter" idx="14" hasCustomPrompt="1"/>
          </p:nvPr>
        </p:nvSpPr>
        <p:spPr>
          <a:xfrm>
            <a:off x="6968358" y="1322962"/>
            <a:ext cx="4603532" cy="4573013"/>
          </a:xfrm>
          <a:prstGeom prst="rect">
            <a:avLst/>
          </a:prstGeom>
        </p:spPr>
        <p:txBody>
          <a:bodyPr/>
          <a:lstStyle>
            <a:lvl1pPr marL="0" indent="0">
              <a:lnSpc>
                <a:spcPct val="110000"/>
              </a:lnSpc>
              <a:buFontTx/>
              <a:buNone/>
              <a:defRPr sz="2000" baseline="0">
                <a:solidFill>
                  <a:schemeClr val="bg1"/>
                </a:solidFill>
                <a:latin typeface="Arial" panose="020B0604020202020204" pitchFamily="34" charset="0"/>
                <a:cs typeface="Arial" panose="020B0604020202020204"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dirty="0"/>
              <a:t>Some text can go here…</a:t>
            </a:r>
          </a:p>
        </p:txBody>
      </p:sp>
      <p:sp>
        <p:nvSpPr>
          <p:cNvPr id="11" name="Title 1">
            <a:extLst>
              <a:ext uri="{FF2B5EF4-FFF2-40B4-BE49-F238E27FC236}">
                <a16:creationId xmlns:a16="http://schemas.microsoft.com/office/drawing/2014/main" id="{C3A6D790-6424-4374-A0EB-86C67B5DFEB4}"/>
              </a:ext>
            </a:extLst>
          </p:cNvPr>
          <p:cNvSpPr>
            <a:spLocks noGrp="1"/>
          </p:cNvSpPr>
          <p:nvPr>
            <p:ph type="title" hasCustomPrompt="1"/>
          </p:nvPr>
        </p:nvSpPr>
        <p:spPr>
          <a:xfrm>
            <a:off x="6961247" y="448930"/>
            <a:ext cx="4610963" cy="689882"/>
          </a:xfrm>
          <a:prstGeom prst="rect">
            <a:avLst/>
          </a:prstGeom>
        </p:spPr>
        <p:txBody>
          <a:bodyPr/>
          <a:lstStyle>
            <a:lvl1pPr>
              <a:defRPr sz="3200" b="1" baseline="0">
                <a:solidFill>
                  <a:schemeClr val="bg1"/>
                </a:solidFill>
                <a:latin typeface="Century Gothic" panose="020B0502020202020204" pitchFamily="34" charset="0"/>
              </a:defRPr>
            </a:lvl1pPr>
          </a:lstStyle>
          <a:p>
            <a:r>
              <a:rPr lang="en-US" dirty="0"/>
              <a:t>Main Title Here</a:t>
            </a:r>
          </a:p>
        </p:txBody>
      </p:sp>
      <p:sp>
        <p:nvSpPr>
          <p:cNvPr id="13" name="Slide Number Placeholder 4">
            <a:extLst>
              <a:ext uri="{FF2B5EF4-FFF2-40B4-BE49-F238E27FC236}">
                <a16:creationId xmlns:a16="http://schemas.microsoft.com/office/drawing/2014/main" id="{B6A8E8B3-7633-4BF1-9253-7A3D4BBB1E8F}"/>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302119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C70417EC-A157-440E-A87B-44D72E323AE9}"/>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
        <p:nvSpPr>
          <p:cNvPr id="3" name="Title 1">
            <a:extLst>
              <a:ext uri="{FF2B5EF4-FFF2-40B4-BE49-F238E27FC236}">
                <a16:creationId xmlns:a16="http://schemas.microsoft.com/office/drawing/2014/main" id="{F5246205-B7DA-4AF6-BB50-5868B43A8CCF}"/>
              </a:ext>
            </a:extLst>
          </p:cNvPr>
          <p:cNvSpPr>
            <a:spLocks noGrp="1"/>
          </p:cNvSpPr>
          <p:nvPr>
            <p:ph type="title" hasCustomPrompt="1"/>
          </p:nvPr>
        </p:nvSpPr>
        <p:spPr>
          <a:xfrm>
            <a:off x="604730" y="422511"/>
            <a:ext cx="10971185" cy="64392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Tree>
    <p:extLst>
      <p:ext uri="{BB962C8B-B14F-4D97-AF65-F5344CB8AC3E}">
        <p14:creationId xmlns:p14="http://schemas.microsoft.com/office/powerpoint/2010/main" val="2170162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1" i="0">
                <a:solidFill>
                  <a:srgbClr val="1C4199"/>
                </a:solidFill>
                <a:latin typeface="Poppins ExtraBold"/>
                <a:cs typeface="Poppins ExtraBold"/>
              </a:defRPr>
            </a:lvl1pPr>
          </a:lstStyle>
          <a:p>
            <a:endParaRPr/>
          </a:p>
        </p:txBody>
      </p:sp>
      <p:sp>
        <p:nvSpPr>
          <p:cNvPr id="3" name="Holder 3"/>
          <p:cNvSpPr>
            <a:spLocks noGrp="1"/>
          </p:cNvSpPr>
          <p:nvPr>
            <p:ph type="body" idx="1"/>
          </p:nvPr>
        </p:nvSpPr>
        <p:spPr/>
        <p:txBody>
          <a:bodyPr lIns="0" tIns="0" rIns="0" bIns="0"/>
          <a:lstStyle>
            <a:lvl1pPr>
              <a:defRPr sz="2400" b="1" i="0" u="sng">
                <a:solidFill>
                  <a:schemeClr val="bg1"/>
                </a:solidFill>
                <a:latin typeface="Poppins"/>
                <a:cs typeface="Poppins"/>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1C4696"/>
                </a:solidFill>
                <a:latin typeface="Poppins"/>
                <a:cs typeface="Poppins"/>
              </a:defRPr>
            </a:lvl1pPr>
          </a:lstStyle>
          <a:p>
            <a:pPr marL="12700">
              <a:lnSpc>
                <a:spcPct val="100000"/>
              </a:lnSpc>
              <a:spcBef>
                <a:spcPts val="155"/>
              </a:spcBef>
            </a:pPr>
            <a:r>
              <a:rPr b="0" dirty="0">
                <a:latin typeface="Poppins"/>
                <a:cs typeface="Poppins"/>
              </a:rPr>
              <a:t>Visit</a:t>
            </a:r>
            <a:r>
              <a:rPr b="0" spc="315" dirty="0">
                <a:latin typeface="Poppins"/>
                <a:cs typeface="Poppins"/>
              </a:rPr>
              <a:t> </a:t>
            </a:r>
            <a:r>
              <a:rPr dirty="0"/>
              <a:t>LetsTalkHouston.org/Livable-Places</a:t>
            </a:r>
            <a:r>
              <a:rPr spc="375" dirty="0"/>
              <a:t> </a:t>
            </a:r>
            <a:r>
              <a:rPr b="0" dirty="0">
                <a:latin typeface="Poppins"/>
                <a:cs typeface="Poppins"/>
              </a:rPr>
              <a:t>for</a:t>
            </a:r>
            <a:r>
              <a:rPr b="0" spc="320" dirty="0">
                <a:latin typeface="Poppins"/>
                <a:cs typeface="Poppins"/>
              </a:rPr>
              <a:t> </a:t>
            </a:r>
            <a:r>
              <a:rPr b="0" dirty="0">
                <a:latin typeface="Poppins"/>
                <a:cs typeface="Poppins"/>
              </a:rPr>
              <a:t>more</a:t>
            </a:r>
            <a:r>
              <a:rPr b="0" spc="320" dirty="0">
                <a:latin typeface="Poppins"/>
                <a:cs typeface="Poppins"/>
              </a:rPr>
              <a:t> </a:t>
            </a:r>
            <a:r>
              <a:rPr b="0" spc="-20" dirty="0">
                <a:latin typeface="Poppins"/>
                <a:cs typeface="Poppins"/>
              </a:rPr>
              <a:t>info.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6/12/2023</a:t>
            </a:fld>
            <a:endParaRPr lang="en-US"/>
          </a:p>
        </p:txBody>
      </p:sp>
      <p:sp>
        <p:nvSpPr>
          <p:cNvPr id="6" name="Holder 6"/>
          <p:cNvSpPr>
            <a:spLocks noGrp="1"/>
          </p:cNvSpPr>
          <p:nvPr>
            <p:ph type="sldNum" sz="quarter" idx="7"/>
          </p:nvPr>
        </p:nvSpPr>
        <p:spPr/>
        <p:txBody>
          <a:bodyPr lIns="0" tIns="0" rIns="0" bIns="0"/>
          <a:lstStyle>
            <a:lvl1pPr>
              <a:defRPr sz="1400" b="1" i="0">
                <a:solidFill>
                  <a:srgbClr val="1C4199"/>
                </a:solidFill>
                <a:latin typeface="Poppins SemiBold"/>
                <a:cs typeface="Poppins SemiBold"/>
              </a:defRPr>
            </a:lvl1pPr>
          </a:lstStyle>
          <a:p>
            <a:pPr marL="219710">
              <a:lnSpc>
                <a:spcPct val="100000"/>
              </a:lnSpc>
              <a:spcBef>
                <a:spcPts val="170"/>
              </a:spcBef>
            </a:pPr>
            <a:fld id="{81D60167-4931-47E6-BA6A-407CBD079E47}" type="slidenum">
              <a:rPr spc="-25" dirty="0"/>
              <a:t>‹#›</a:t>
            </a:fld>
            <a:endParaRPr spc="-25" dirty="0"/>
          </a:p>
        </p:txBody>
      </p:sp>
    </p:spTree>
    <p:extLst>
      <p:ext uri="{BB962C8B-B14F-4D97-AF65-F5344CB8AC3E}">
        <p14:creationId xmlns:p14="http://schemas.microsoft.com/office/powerpoint/2010/main" val="3269738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Slid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2107770"/>
            <a:ext cx="12192000" cy="2495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D644828-6290-48FA-A17C-3090A8E37BCB}"/>
              </a:ext>
            </a:extLst>
          </p:cNvPr>
          <p:cNvSpPr>
            <a:spLocks noGrp="1"/>
          </p:cNvSpPr>
          <p:nvPr>
            <p:ph type="title" hasCustomPrompt="1"/>
          </p:nvPr>
        </p:nvSpPr>
        <p:spPr>
          <a:xfrm>
            <a:off x="0" y="3010245"/>
            <a:ext cx="12191999" cy="689882"/>
          </a:xfrm>
          <a:prstGeom prst="rect">
            <a:avLst/>
          </a:prstGeom>
        </p:spPr>
        <p:txBody>
          <a:bodyPr anchor="ctr" anchorCtr="0"/>
          <a:lstStyle>
            <a:lvl1pPr algn="ctr">
              <a:defRPr sz="3600" b="1" baseline="0">
                <a:solidFill>
                  <a:schemeClr val="bg1"/>
                </a:solidFill>
                <a:latin typeface="Century Gothic" panose="020B0502020202020204" pitchFamily="34" charset="0"/>
              </a:defRPr>
            </a:lvl1pPr>
          </a:lstStyle>
          <a:p>
            <a:r>
              <a:rPr lang="en-US" dirty="0"/>
              <a:t>Divider Slide #1</a:t>
            </a:r>
          </a:p>
        </p:txBody>
      </p:sp>
    </p:spTree>
    <p:extLst>
      <p:ext uri="{BB962C8B-B14F-4D97-AF65-F5344CB8AC3E}">
        <p14:creationId xmlns:p14="http://schemas.microsoft.com/office/powerpoint/2010/main" val="271826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Blue &amp; White">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30E46CE2-28F1-48F0-8E0C-E74684A166B3}"/>
              </a:ext>
            </a:extLst>
          </p:cNvPr>
          <p:cNvSpPr>
            <a:spLocks noGrp="1"/>
          </p:cNvSpPr>
          <p:nvPr>
            <p:ph type="body" sz="quarter" idx="13" hasCustomPrompt="1"/>
          </p:nvPr>
        </p:nvSpPr>
        <p:spPr>
          <a:xfrm>
            <a:off x="698500" y="3167406"/>
            <a:ext cx="10782300" cy="669304"/>
          </a:xfrm>
          <a:prstGeom prst="rect">
            <a:avLst/>
          </a:prstGeom>
        </p:spPr>
        <p:txBody>
          <a:bodyPr/>
          <a:lstStyle>
            <a:lvl1pPr marL="0" indent="0" algn="ctr">
              <a:buFontTx/>
              <a:buNone/>
              <a:defRPr sz="2800" b="0">
                <a:solidFill>
                  <a:schemeClr val="bg1"/>
                </a:solidFill>
                <a:latin typeface="Century Gothic" panose="020B0502020202020204" pitchFamily="34" charset="0"/>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Subtitle can go here</a:t>
            </a:r>
          </a:p>
        </p:txBody>
      </p:sp>
      <p:sp>
        <p:nvSpPr>
          <p:cNvPr id="7" name="Text Placeholder 21">
            <a:extLst>
              <a:ext uri="{FF2B5EF4-FFF2-40B4-BE49-F238E27FC236}">
                <a16:creationId xmlns:a16="http://schemas.microsoft.com/office/drawing/2014/main" id="{30366771-81D8-447B-A932-B8C1E995C8E4}"/>
              </a:ext>
            </a:extLst>
          </p:cNvPr>
          <p:cNvSpPr>
            <a:spLocks noGrp="1"/>
          </p:cNvSpPr>
          <p:nvPr>
            <p:ph type="body" sz="quarter" idx="14" hasCustomPrompt="1"/>
          </p:nvPr>
        </p:nvSpPr>
        <p:spPr>
          <a:xfrm>
            <a:off x="698499" y="3989110"/>
            <a:ext cx="10782300" cy="669304"/>
          </a:xfrm>
          <a:prstGeom prst="rect">
            <a:avLst/>
          </a:prstGeom>
        </p:spPr>
        <p:txBody>
          <a:bodyPr/>
          <a:lstStyle>
            <a:lvl1pPr marL="0" indent="0" algn="ctr">
              <a:buFontTx/>
              <a:buNone/>
              <a:defRPr sz="2000" b="0">
                <a:solidFill>
                  <a:schemeClr val="bg1">
                    <a:lumMod val="75000"/>
                  </a:schemeClr>
                </a:solidFill>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Optional date info here</a:t>
            </a:r>
          </a:p>
        </p:txBody>
      </p:sp>
      <p:sp>
        <p:nvSpPr>
          <p:cNvPr id="9" name="Title 1">
            <a:extLst>
              <a:ext uri="{FF2B5EF4-FFF2-40B4-BE49-F238E27FC236}">
                <a16:creationId xmlns:a16="http://schemas.microsoft.com/office/drawing/2014/main" id="{94E5EB57-C3C0-4A42-878B-F7E6C9F046A1}"/>
              </a:ext>
            </a:extLst>
          </p:cNvPr>
          <p:cNvSpPr>
            <a:spLocks noGrp="1"/>
          </p:cNvSpPr>
          <p:nvPr>
            <p:ph type="title" hasCustomPrompt="1"/>
          </p:nvPr>
        </p:nvSpPr>
        <p:spPr>
          <a:xfrm>
            <a:off x="698500" y="800100"/>
            <a:ext cx="10782300" cy="2056793"/>
          </a:xfrm>
          <a:prstGeom prst="rect">
            <a:avLst/>
          </a:prstGeom>
        </p:spPr>
        <p:txBody>
          <a:bodyPr anchor="b" anchorCtr="0"/>
          <a:lstStyle>
            <a:lvl1pPr algn="ctr">
              <a:defRPr sz="4800" b="1" baseline="0">
                <a:solidFill>
                  <a:schemeClr val="bg1"/>
                </a:solidFill>
                <a:latin typeface="Century Gothic" panose="020B0502020202020204" pitchFamily="34" charset="0"/>
              </a:defRPr>
            </a:lvl1pPr>
          </a:lstStyle>
          <a:p>
            <a:r>
              <a:rPr lang="en-US" dirty="0"/>
              <a:t>Main Title Here</a:t>
            </a:r>
          </a:p>
        </p:txBody>
      </p:sp>
    </p:spTree>
    <p:extLst>
      <p:ext uri="{BB962C8B-B14F-4D97-AF65-F5344CB8AC3E}">
        <p14:creationId xmlns:p14="http://schemas.microsoft.com/office/powerpoint/2010/main" val="1557790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BD69826-6E94-409C-A849-0D909A2BC653}"/>
              </a:ext>
            </a:extLst>
          </p:cNvPr>
          <p:cNvSpPr/>
          <p:nvPr userDrawn="1"/>
        </p:nvSpPr>
        <p:spPr>
          <a:xfrm>
            <a:off x="0" y="2123268"/>
            <a:ext cx="12192000" cy="254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C8EF2B2-4C01-4DCE-A91E-6F26C5A1979C}"/>
              </a:ext>
            </a:extLst>
          </p:cNvPr>
          <p:cNvSpPr>
            <a:spLocks noGrp="1"/>
          </p:cNvSpPr>
          <p:nvPr>
            <p:ph type="title" hasCustomPrompt="1"/>
          </p:nvPr>
        </p:nvSpPr>
        <p:spPr>
          <a:xfrm>
            <a:off x="0" y="3010245"/>
            <a:ext cx="12191999" cy="689882"/>
          </a:xfrm>
          <a:prstGeom prst="rect">
            <a:avLst/>
          </a:prstGeom>
        </p:spPr>
        <p:txBody>
          <a:bodyPr anchor="ctr" anchorCtr="0"/>
          <a:lstStyle>
            <a:lvl1pPr algn="ctr">
              <a:defRPr sz="3600" b="1" baseline="0">
                <a:solidFill>
                  <a:schemeClr val="accent1"/>
                </a:solidFill>
                <a:latin typeface="Century Gothic" panose="020B0502020202020204" pitchFamily="34" charset="0"/>
              </a:defRPr>
            </a:lvl1pPr>
          </a:lstStyle>
          <a:p>
            <a:r>
              <a:rPr lang="en-US" dirty="0"/>
              <a:t>Divider Slide #2</a:t>
            </a:r>
          </a:p>
        </p:txBody>
      </p:sp>
    </p:spTree>
    <p:extLst>
      <p:ext uri="{BB962C8B-B14F-4D97-AF65-F5344CB8AC3E}">
        <p14:creationId xmlns:p14="http://schemas.microsoft.com/office/powerpoint/2010/main" val="291256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Slid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7636149-16D1-4F2A-B846-D048B6D88039}"/>
              </a:ext>
            </a:extLst>
          </p:cNvPr>
          <p:cNvSpPr>
            <a:spLocks noGrp="1"/>
          </p:cNvSpPr>
          <p:nvPr>
            <p:ph type="title" hasCustomPrompt="1"/>
          </p:nvPr>
        </p:nvSpPr>
        <p:spPr>
          <a:xfrm>
            <a:off x="0" y="3010245"/>
            <a:ext cx="12191999" cy="689882"/>
          </a:xfrm>
          <a:prstGeom prst="rect">
            <a:avLst/>
          </a:prstGeom>
        </p:spPr>
        <p:txBody>
          <a:bodyPr anchor="ctr" anchorCtr="0"/>
          <a:lstStyle>
            <a:lvl1pPr algn="ctr">
              <a:defRPr sz="3600" b="1" baseline="0">
                <a:solidFill>
                  <a:schemeClr val="bg1"/>
                </a:solidFill>
                <a:latin typeface="Century Gothic" panose="020B0502020202020204" pitchFamily="34" charset="0"/>
              </a:defRPr>
            </a:lvl1pPr>
          </a:lstStyle>
          <a:p>
            <a:r>
              <a:rPr lang="en-US" dirty="0"/>
              <a:t>Divider Slide #3</a:t>
            </a:r>
          </a:p>
        </p:txBody>
      </p:sp>
    </p:spTree>
    <p:extLst>
      <p:ext uri="{BB962C8B-B14F-4D97-AF65-F5344CB8AC3E}">
        <p14:creationId xmlns:p14="http://schemas.microsoft.com/office/powerpoint/2010/main" val="2061450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_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A8E43E-C5DA-48F6-AE9A-126BBF4F8484}"/>
              </a:ext>
            </a:extLst>
          </p:cNvPr>
          <p:cNvSpPr/>
          <p:nvPr userDrawn="1"/>
        </p:nvSpPr>
        <p:spPr>
          <a:xfrm>
            <a:off x="0" y="0"/>
            <a:ext cx="12192000" cy="1702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23951E4-475D-4729-98B2-B861D7FFB593}"/>
              </a:ext>
            </a:extLst>
          </p:cNvPr>
          <p:cNvSpPr>
            <a:spLocks noGrp="1"/>
          </p:cNvSpPr>
          <p:nvPr>
            <p:ph type="title" hasCustomPrompt="1"/>
          </p:nvPr>
        </p:nvSpPr>
        <p:spPr>
          <a:xfrm>
            <a:off x="0" y="445735"/>
            <a:ext cx="12191999" cy="689882"/>
          </a:xfrm>
          <a:prstGeom prst="rect">
            <a:avLst/>
          </a:prstGeom>
        </p:spPr>
        <p:txBody>
          <a:bodyPr anchor="ctr" anchorCtr="0"/>
          <a:lstStyle>
            <a:lvl1pPr algn="ctr">
              <a:defRPr sz="3600" b="1" baseline="0">
                <a:solidFill>
                  <a:schemeClr val="bg1"/>
                </a:solidFill>
                <a:latin typeface="Century Gothic" panose="020B0502020202020204" pitchFamily="34" charset="0"/>
              </a:defRPr>
            </a:lvl1pPr>
          </a:lstStyle>
          <a:p>
            <a:r>
              <a:rPr lang="en-US" dirty="0"/>
              <a:t>Divider Slide #4 or alternate header</a:t>
            </a:r>
          </a:p>
        </p:txBody>
      </p:sp>
    </p:spTree>
    <p:extLst>
      <p:ext uri="{BB962C8B-B14F-4D97-AF65-F5344CB8AC3E}">
        <p14:creationId xmlns:p14="http://schemas.microsoft.com/office/powerpoint/2010/main" val="259108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Slide_One_colum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730" y="450220"/>
            <a:ext cx="10971185" cy="795557"/>
          </a:xfrm>
          <a:prstGeom prst="rect">
            <a:avLst/>
          </a:prstGeom>
        </p:spPr>
        <p:txBody>
          <a:bodyPr/>
          <a:lstStyle>
            <a:lvl1pPr algn="ctr">
              <a:defRPr lang="en-US" sz="3600" b="1" dirty="0">
                <a:solidFill>
                  <a:schemeClr val="accent1"/>
                </a:solidFill>
              </a:defRPr>
            </a:lvl1pPr>
          </a:lstStyle>
          <a:p>
            <a:r>
              <a:rPr lang="en-US" dirty="0"/>
              <a:t>Title Goes Here</a:t>
            </a:r>
          </a:p>
        </p:txBody>
      </p:sp>
      <p:sp>
        <p:nvSpPr>
          <p:cNvPr id="5" name="Text Placeholder 21">
            <a:extLst>
              <a:ext uri="{FF2B5EF4-FFF2-40B4-BE49-F238E27FC236}">
                <a16:creationId xmlns:a16="http://schemas.microsoft.com/office/drawing/2014/main" id="{4FB56BB6-6F73-4154-BAE5-2742B196F0B3}"/>
              </a:ext>
            </a:extLst>
          </p:cNvPr>
          <p:cNvSpPr>
            <a:spLocks noGrp="1"/>
          </p:cNvSpPr>
          <p:nvPr>
            <p:ph type="body" sz="quarter" idx="13" hasCustomPrompt="1"/>
          </p:nvPr>
        </p:nvSpPr>
        <p:spPr>
          <a:xfrm>
            <a:off x="662186" y="1432875"/>
            <a:ext cx="10806562" cy="4627458"/>
          </a:xfrm>
          <a:prstGeom prst="rect">
            <a:avLst/>
          </a:prstGeom>
        </p:spPr>
        <p:txBody>
          <a:bodyPr/>
          <a:lstStyle>
            <a:lvl1pPr marL="0" indent="0">
              <a:buFontTx/>
              <a:buNone/>
              <a:defRPr sz="20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0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endParaRPr lang="en-US" dirty="0"/>
          </a:p>
        </p:txBody>
      </p:sp>
      <p:sp>
        <p:nvSpPr>
          <p:cNvPr id="11" name="Slide Number Placeholder 4">
            <a:extLst>
              <a:ext uri="{FF2B5EF4-FFF2-40B4-BE49-F238E27FC236}">
                <a16:creationId xmlns:a16="http://schemas.microsoft.com/office/drawing/2014/main" id="{89FA6DF2-EECA-4D08-8C7F-5DC50B300DB7}"/>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314220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7FAA9C-5C16-4B3B-8E19-4E08E8ED3647}"/>
              </a:ext>
            </a:extLst>
          </p:cNvPr>
          <p:cNvSpPr>
            <a:spLocks noGrp="1"/>
          </p:cNvSpPr>
          <p:nvPr>
            <p:ph type="title" hasCustomPrompt="1"/>
          </p:nvPr>
        </p:nvSpPr>
        <p:spPr>
          <a:xfrm>
            <a:off x="604730" y="450220"/>
            <a:ext cx="10971185" cy="79555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
        <p:nvSpPr>
          <p:cNvPr id="5" name="Slide Number Placeholder 4">
            <a:extLst>
              <a:ext uri="{FF2B5EF4-FFF2-40B4-BE49-F238E27FC236}">
                <a16:creationId xmlns:a16="http://schemas.microsoft.com/office/drawing/2014/main" id="{C9692C92-F321-4F17-92B6-85F2761A4FFD}"/>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97672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Slide_Two_Colum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730" y="450220"/>
            <a:ext cx="10971185" cy="79555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
        <p:nvSpPr>
          <p:cNvPr id="8" name="Text Placeholder 21">
            <a:extLst>
              <a:ext uri="{FF2B5EF4-FFF2-40B4-BE49-F238E27FC236}">
                <a16:creationId xmlns:a16="http://schemas.microsoft.com/office/drawing/2014/main" id="{81F5F962-3BE0-4299-A924-F1921DA32932}"/>
              </a:ext>
            </a:extLst>
          </p:cNvPr>
          <p:cNvSpPr>
            <a:spLocks noGrp="1"/>
          </p:cNvSpPr>
          <p:nvPr>
            <p:ph type="body" sz="quarter" idx="13" hasCustomPrompt="1"/>
          </p:nvPr>
        </p:nvSpPr>
        <p:spPr>
          <a:xfrm>
            <a:off x="662186" y="1432875"/>
            <a:ext cx="5056689" cy="4627458"/>
          </a:xfrm>
          <a:prstGeom prst="rect">
            <a:avLst/>
          </a:prstGeom>
        </p:spPr>
        <p:txBody>
          <a:bodyPr/>
          <a:lstStyle>
            <a:lvl1pPr marL="0" indent="0">
              <a:lnSpc>
                <a:spcPct val="100000"/>
              </a:lnSpc>
              <a:buFontTx/>
              <a:buNone/>
              <a:defRPr sz="20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0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p:txBody>
      </p:sp>
      <p:sp>
        <p:nvSpPr>
          <p:cNvPr id="11" name="Text Placeholder 21">
            <a:extLst>
              <a:ext uri="{FF2B5EF4-FFF2-40B4-BE49-F238E27FC236}">
                <a16:creationId xmlns:a16="http://schemas.microsoft.com/office/drawing/2014/main" id="{AF5BF203-9A1C-4285-8E67-5C5DBC6DE9BD}"/>
              </a:ext>
            </a:extLst>
          </p:cNvPr>
          <p:cNvSpPr>
            <a:spLocks noGrp="1"/>
          </p:cNvSpPr>
          <p:nvPr>
            <p:ph type="body" sz="quarter" idx="14" hasCustomPrompt="1"/>
          </p:nvPr>
        </p:nvSpPr>
        <p:spPr>
          <a:xfrm>
            <a:off x="6152314" y="1432875"/>
            <a:ext cx="5056689" cy="4627458"/>
          </a:xfrm>
          <a:prstGeom prst="rect">
            <a:avLst/>
          </a:prstGeom>
        </p:spPr>
        <p:txBody>
          <a:bodyPr/>
          <a:lstStyle>
            <a:lvl1pPr marL="0" indent="0">
              <a:lnSpc>
                <a:spcPct val="100000"/>
              </a:lnSpc>
              <a:buFontTx/>
              <a:buNone/>
              <a:defRPr sz="20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0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p:txBody>
      </p:sp>
      <p:sp>
        <p:nvSpPr>
          <p:cNvPr id="13" name="Slide Number Placeholder 4">
            <a:extLst>
              <a:ext uri="{FF2B5EF4-FFF2-40B4-BE49-F238E27FC236}">
                <a16:creationId xmlns:a16="http://schemas.microsoft.com/office/drawing/2014/main" id="{66B9E208-0303-4548-9D2A-EAD129E769D0}"/>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347960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_Slide_One_w_sub-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730" y="450220"/>
            <a:ext cx="10971185" cy="79555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
        <p:nvSpPr>
          <p:cNvPr id="7" name="Text Placeholder 21">
            <a:extLst>
              <a:ext uri="{FF2B5EF4-FFF2-40B4-BE49-F238E27FC236}">
                <a16:creationId xmlns:a16="http://schemas.microsoft.com/office/drawing/2014/main" id="{6834F175-63EC-436A-B4D1-91F0AAD7A6D8}"/>
              </a:ext>
            </a:extLst>
          </p:cNvPr>
          <p:cNvSpPr>
            <a:spLocks noGrp="1"/>
          </p:cNvSpPr>
          <p:nvPr>
            <p:ph type="body" sz="quarter" idx="13" hasCustomPrompt="1"/>
          </p:nvPr>
        </p:nvSpPr>
        <p:spPr>
          <a:xfrm>
            <a:off x="662186" y="1863865"/>
            <a:ext cx="10806562" cy="4196467"/>
          </a:xfrm>
          <a:prstGeom prst="rect">
            <a:avLst/>
          </a:prstGeom>
        </p:spPr>
        <p:txBody>
          <a:bodyPr/>
          <a:lstStyle>
            <a:lvl1pPr marL="0" indent="0">
              <a:lnSpc>
                <a:spcPct val="100000"/>
              </a:lnSpc>
              <a:buFontTx/>
              <a:buNone/>
              <a:defRPr sz="20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0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p:txBody>
      </p:sp>
      <p:sp>
        <p:nvSpPr>
          <p:cNvPr id="12" name="Slide Number Placeholder 4">
            <a:extLst>
              <a:ext uri="{FF2B5EF4-FFF2-40B4-BE49-F238E27FC236}">
                <a16:creationId xmlns:a16="http://schemas.microsoft.com/office/drawing/2014/main" id="{3DB4AA98-AEB7-43A9-BFF1-ACB18F3D7090}"/>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
        <p:nvSpPr>
          <p:cNvPr id="13" name="Text Placeholder 21">
            <a:extLst>
              <a:ext uri="{FF2B5EF4-FFF2-40B4-BE49-F238E27FC236}">
                <a16:creationId xmlns:a16="http://schemas.microsoft.com/office/drawing/2014/main" id="{F42F6B6E-18F5-41CF-8CA7-240D22C4970A}"/>
              </a:ext>
            </a:extLst>
          </p:cNvPr>
          <p:cNvSpPr>
            <a:spLocks noGrp="1"/>
          </p:cNvSpPr>
          <p:nvPr>
            <p:ph type="body" sz="quarter" idx="14" hasCustomPrompt="1"/>
          </p:nvPr>
        </p:nvSpPr>
        <p:spPr>
          <a:xfrm>
            <a:off x="604730" y="1195855"/>
            <a:ext cx="10971185" cy="439737"/>
          </a:xfrm>
          <a:prstGeom prst="rect">
            <a:avLst/>
          </a:prstGeom>
        </p:spPr>
        <p:txBody>
          <a:bodyPr/>
          <a:lstStyle>
            <a:lvl1pPr marL="0" indent="0" algn="ctr">
              <a:buFontTx/>
              <a:buNone/>
              <a:defRPr sz="2400" b="0">
                <a:solidFill>
                  <a:schemeClr val="tx1">
                    <a:lumMod val="75000"/>
                    <a:lumOff val="25000"/>
                  </a:schemeClr>
                </a:solidFill>
                <a:latin typeface="Century Gothic" panose="020B0502020202020204" pitchFamily="34" charset="0"/>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Subtitle can go here</a:t>
            </a:r>
          </a:p>
        </p:txBody>
      </p:sp>
    </p:spTree>
    <p:extLst>
      <p:ext uri="{BB962C8B-B14F-4D97-AF65-F5344CB8AC3E}">
        <p14:creationId xmlns:p14="http://schemas.microsoft.com/office/powerpoint/2010/main" val="92138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Slide_blue_subhe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DE26F1-2C19-284A-B930-1D0FE35B8AB2}"/>
              </a:ext>
            </a:extLst>
          </p:cNvPr>
          <p:cNvSpPr/>
          <p:nvPr userDrawn="1"/>
        </p:nvSpPr>
        <p:spPr>
          <a:xfrm>
            <a:off x="604730" y="1150700"/>
            <a:ext cx="10982540" cy="43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itle 1"/>
          <p:cNvSpPr>
            <a:spLocks noGrp="1"/>
          </p:cNvSpPr>
          <p:nvPr>
            <p:ph type="title" hasCustomPrompt="1"/>
          </p:nvPr>
        </p:nvSpPr>
        <p:spPr>
          <a:xfrm>
            <a:off x="604730" y="422511"/>
            <a:ext cx="10971185" cy="64392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
        <p:nvSpPr>
          <p:cNvPr id="7" name="Text Placeholder 21">
            <a:extLst>
              <a:ext uri="{FF2B5EF4-FFF2-40B4-BE49-F238E27FC236}">
                <a16:creationId xmlns:a16="http://schemas.microsoft.com/office/drawing/2014/main" id="{3D7D07D4-7F71-45D8-8C14-AD2B394E23C0}"/>
              </a:ext>
            </a:extLst>
          </p:cNvPr>
          <p:cNvSpPr>
            <a:spLocks noGrp="1"/>
          </p:cNvSpPr>
          <p:nvPr>
            <p:ph type="body" sz="quarter" idx="15" hasCustomPrompt="1"/>
          </p:nvPr>
        </p:nvSpPr>
        <p:spPr>
          <a:xfrm>
            <a:off x="662185" y="1863865"/>
            <a:ext cx="10913729" cy="4196467"/>
          </a:xfrm>
          <a:prstGeom prst="rect">
            <a:avLst/>
          </a:prstGeom>
        </p:spPr>
        <p:txBody>
          <a:bodyPr/>
          <a:lstStyle>
            <a:lvl1pPr marL="0" indent="0">
              <a:lnSpc>
                <a:spcPct val="100000"/>
              </a:lnSpc>
              <a:buFontTx/>
              <a:buNone/>
              <a:defRPr sz="24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4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p:txBody>
      </p:sp>
      <p:sp>
        <p:nvSpPr>
          <p:cNvPr id="9" name="Text Placeholder 21">
            <a:extLst>
              <a:ext uri="{FF2B5EF4-FFF2-40B4-BE49-F238E27FC236}">
                <a16:creationId xmlns:a16="http://schemas.microsoft.com/office/drawing/2014/main" id="{F6008662-4F3F-4FEE-A2A0-B23B6DA8F47F}"/>
              </a:ext>
            </a:extLst>
          </p:cNvPr>
          <p:cNvSpPr>
            <a:spLocks noGrp="1"/>
          </p:cNvSpPr>
          <p:nvPr>
            <p:ph type="body" sz="quarter" idx="13" hasCustomPrompt="1"/>
          </p:nvPr>
        </p:nvSpPr>
        <p:spPr>
          <a:xfrm>
            <a:off x="604730" y="1149675"/>
            <a:ext cx="10971185" cy="439737"/>
          </a:xfrm>
          <a:prstGeom prst="rect">
            <a:avLst/>
          </a:prstGeom>
        </p:spPr>
        <p:txBody>
          <a:bodyPr/>
          <a:lstStyle>
            <a:lvl1pPr marL="0" indent="0" algn="ctr">
              <a:buFontTx/>
              <a:buNone/>
              <a:defRPr sz="2400" b="0">
                <a:solidFill>
                  <a:schemeClr val="bg1"/>
                </a:solidFill>
                <a:latin typeface="Century Gothic" panose="020B0502020202020204" pitchFamily="34" charset="0"/>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Subtitle can go here</a:t>
            </a:r>
          </a:p>
        </p:txBody>
      </p:sp>
      <p:sp>
        <p:nvSpPr>
          <p:cNvPr id="12" name="Slide Number Placeholder 4">
            <a:extLst>
              <a:ext uri="{FF2B5EF4-FFF2-40B4-BE49-F238E27FC236}">
                <a16:creationId xmlns:a16="http://schemas.microsoft.com/office/drawing/2014/main" id="{20C1216C-6E40-4474-B1D0-A0EEF80B020D}"/>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183507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_Slide_Featured_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7EA12-7174-4C03-8819-C68AC643F258}"/>
              </a:ext>
            </a:extLst>
          </p:cNvPr>
          <p:cNvSpPr/>
          <p:nvPr userDrawn="1"/>
        </p:nvSpPr>
        <p:spPr>
          <a:xfrm>
            <a:off x="0" y="2924665"/>
            <a:ext cx="5098473" cy="43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84485378-78C5-46B1-98A2-8C83B0350C94}"/>
              </a:ext>
            </a:extLst>
          </p:cNvPr>
          <p:cNvSpPr>
            <a:spLocks noGrp="1"/>
          </p:cNvSpPr>
          <p:nvPr>
            <p:ph type="title" hasCustomPrompt="1"/>
          </p:nvPr>
        </p:nvSpPr>
        <p:spPr>
          <a:xfrm>
            <a:off x="604730" y="1071418"/>
            <a:ext cx="4493743" cy="1828520"/>
          </a:xfrm>
          <a:prstGeom prst="rect">
            <a:avLst/>
          </a:prstGeom>
        </p:spPr>
        <p:txBody>
          <a:bodyPr anchor="b" anchorCtr="0"/>
          <a:lstStyle>
            <a:lvl1pPr>
              <a:defRPr sz="3600" b="1" baseline="0">
                <a:solidFill>
                  <a:schemeClr val="accent1"/>
                </a:solidFill>
                <a:latin typeface="Century Gothic" panose="020B0502020202020204" pitchFamily="34" charset="0"/>
              </a:defRPr>
            </a:lvl1pPr>
          </a:lstStyle>
          <a:p>
            <a:r>
              <a:rPr lang="en-US" dirty="0"/>
              <a:t>Title here</a:t>
            </a:r>
          </a:p>
        </p:txBody>
      </p:sp>
      <p:sp>
        <p:nvSpPr>
          <p:cNvPr id="6" name="Text Placeholder 21">
            <a:extLst>
              <a:ext uri="{FF2B5EF4-FFF2-40B4-BE49-F238E27FC236}">
                <a16:creationId xmlns:a16="http://schemas.microsoft.com/office/drawing/2014/main" id="{B508E3AB-4882-4431-9846-DB07C4216E76}"/>
              </a:ext>
            </a:extLst>
          </p:cNvPr>
          <p:cNvSpPr>
            <a:spLocks noGrp="1"/>
          </p:cNvSpPr>
          <p:nvPr>
            <p:ph type="body" sz="quarter" idx="13" hasCustomPrompt="1"/>
          </p:nvPr>
        </p:nvSpPr>
        <p:spPr>
          <a:xfrm>
            <a:off x="662186" y="3519229"/>
            <a:ext cx="4436287" cy="2541103"/>
          </a:xfrm>
          <a:prstGeom prst="rect">
            <a:avLst/>
          </a:prstGeom>
        </p:spPr>
        <p:txBody>
          <a:bodyPr/>
          <a:lstStyle>
            <a:lvl1pPr marL="0" indent="0">
              <a:lnSpc>
                <a:spcPct val="100000"/>
              </a:lnSpc>
              <a:buFontTx/>
              <a:buNone/>
              <a:defRPr sz="2000" b="0">
                <a:solidFill>
                  <a:schemeClr val="tx1">
                    <a:lumMod val="75000"/>
                    <a:lumOff val="25000"/>
                  </a:schemeClr>
                </a:solidFill>
              </a:defRPr>
            </a:lvl1pPr>
            <a:lvl2pPr marL="685800" marR="0" indent="-228600" algn="l" defTabSz="914400" rtl="0" eaLnBrk="1" fontAlgn="auto" latinLnBrk="0" hangingPunct="1">
              <a:lnSpc>
                <a:spcPct val="100000"/>
              </a:lnSpc>
              <a:spcBef>
                <a:spcPts val="500"/>
              </a:spcBef>
              <a:spcAft>
                <a:spcPts val="0"/>
              </a:spcAft>
              <a:buClr>
                <a:schemeClr val="accent1">
                  <a:lumMod val="60000"/>
                  <a:lumOff val="40000"/>
                </a:schemeClr>
              </a:buClr>
              <a:buSzTx/>
              <a:buFont typeface="Wingdings" panose="05000000000000000000" pitchFamily="2" charset="2"/>
              <a:buChar char="§"/>
              <a:tabLst/>
              <a:defRPr sz="2000">
                <a:solidFill>
                  <a:schemeClr val="tx1">
                    <a:lumMod val="75000"/>
                    <a:lumOff val="25000"/>
                  </a:schemeClr>
                </a:solidFill>
              </a:defRPr>
            </a:lvl2pPr>
            <a:lvl3pPr>
              <a:defRPr sz="1800"/>
            </a:lvl3pPr>
            <a:lvl4pPr>
              <a:defRPr sz="1800"/>
            </a:lvl4pPr>
            <a:lvl5pPr>
              <a:defRPr sz="1800"/>
            </a:lvl5pPr>
          </a:lstStyle>
          <a:p>
            <a:pPr lvl="0"/>
            <a:r>
              <a:rPr lang="en-US" dirty="0"/>
              <a:t>This is a main point</a:t>
            </a:r>
          </a:p>
          <a:p>
            <a:pPr lvl="1"/>
            <a:r>
              <a:rPr lang="en-US" dirty="0"/>
              <a:t>These are supporting facts.</a:t>
            </a:r>
          </a:p>
          <a:p>
            <a:pPr lvl="1"/>
            <a:r>
              <a:rPr lang="en-US" dirty="0"/>
              <a:t>These are supporting facts.</a:t>
            </a:r>
          </a:p>
          <a:p>
            <a:pPr lvl="0"/>
            <a:r>
              <a:rPr lang="en-US" dirty="0"/>
              <a:t>This is a main point</a:t>
            </a:r>
          </a:p>
          <a:p>
            <a:pPr lvl="1"/>
            <a:r>
              <a:rPr lang="en-US" dirty="0"/>
              <a:t>These are supporting facts.</a:t>
            </a:r>
          </a:p>
          <a:p>
            <a:pPr lvl="1"/>
            <a:r>
              <a:rPr lang="en-US" dirty="0"/>
              <a:t>These are supporting facts.</a:t>
            </a:r>
          </a:p>
        </p:txBody>
      </p:sp>
      <p:sp>
        <p:nvSpPr>
          <p:cNvPr id="9" name="Text Placeholder 21">
            <a:extLst>
              <a:ext uri="{FF2B5EF4-FFF2-40B4-BE49-F238E27FC236}">
                <a16:creationId xmlns:a16="http://schemas.microsoft.com/office/drawing/2014/main" id="{BE675827-69BC-485C-9764-CEEB886CB80B}"/>
              </a:ext>
            </a:extLst>
          </p:cNvPr>
          <p:cNvSpPr>
            <a:spLocks noGrp="1"/>
          </p:cNvSpPr>
          <p:nvPr>
            <p:ph type="body" sz="quarter" idx="14" hasCustomPrompt="1"/>
          </p:nvPr>
        </p:nvSpPr>
        <p:spPr>
          <a:xfrm>
            <a:off x="604730" y="2924665"/>
            <a:ext cx="4392143" cy="439737"/>
          </a:xfrm>
          <a:prstGeom prst="rect">
            <a:avLst/>
          </a:prstGeom>
        </p:spPr>
        <p:txBody>
          <a:bodyPr/>
          <a:lstStyle>
            <a:lvl1pPr marL="0" indent="0">
              <a:buFontTx/>
              <a:buNone/>
              <a:defRPr sz="2400" b="0">
                <a:solidFill>
                  <a:schemeClr val="bg1"/>
                </a:solidFill>
                <a:latin typeface="Century Gothic" panose="020B0502020202020204" pitchFamily="34" charset="0"/>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a:solidFill>
                  <a:schemeClr val="bg1">
                    <a:lumMod val="75000"/>
                  </a:schemeClr>
                </a:solidFill>
              </a:defRPr>
            </a:lvl2pPr>
            <a:lvl3pPr>
              <a:defRPr sz="1800"/>
            </a:lvl3pPr>
            <a:lvl4pPr>
              <a:defRPr sz="1800"/>
            </a:lvl4pPr>
            <a:lvl5pPr>
              <a:defRPr sz="1800"/>
            </a:lvl5pPr>
          </a:lstStyle>
          <a:p>
            <a:pPr lvl="0"/>
            <a:r>
              <a:rPr lang="en-US" dirty="0"/>
              <a:t>Subtitle can go here</a:t>
            </a:r>
          </a:p>
        </p:txBody>
      </p:sp>
      <p:sp>
        <p:nvSpPr>
          <p:cNvPr id="11" name="Slide Number Placeholder 4">
            <a:extLst>
              <a:ext uri="{FF2B5EF4-FFF2-40B4-BE49-F238E27FC236}">
                <a16:creationId xmlns:a16="http://schemas.microsoft.com/office/drawing/2014/main" id="{46480F67-49B2-49F6-A8B5-DBA0D118BE3C}"/>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33947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7021BDDC-0F3F-4B6E-BD4C-612F0B86FF0C}"/>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
        <p:nvSpPr>
          <p:cNvPr id="3" name="Title 1">
            <a:extLst>
              <a:ext uri="{FF2B5EF4-FFF2-40B4-BE49-F238E27FC236}">
                <a16:creationId xmlns:a16="http://schemas.microsoft.com/office/drawing/2014/main" id="{61C23EB6-E585-47EB-AAA2-D8A4E00BFC03}"/>
              </a:ext>
            </a:extLst>
          </p:cNvPr>
          <p:cNvSpPr>
            <a:spLocks noGrp="1"/>
          </p:cNvSpPr>
          <p:nvPr>
            <p:ph type="title" hasCustomPrompt="1"/>
          </p:nvPr>
        </p:nvSpPr>
        <p:spPr>
          <a:xfrm>
            <a:off x="604730" y="422511"/>
            <a:ext cx="10971185" cy="643927"/>
          </a:xfrm>
          <a:prstGeom prst="rect">
            <a:avLst/>
          </a:prstGeom>
        </p:spPr>
        <p:txBody>
          <a:bodyPr/>
          <a:lstStyle>
            <a:lvl1pPr algn="ctr">
              <a:defRPr sz="3600" b="1" baseline="0">
                <a:solidFill>
                  <a:schemeClr val="accent1"/>
                </a:solidFill>
                <a:latin typeface="Century Gothic" panose="020B0502020202020204" pitchFamily="34" charset="0"/>
              </a:defRPr>
            </a:lvl1pPr>
          </a:lstStyle>
          <a:p>
            <a:r>
              <a:rPr lang="en-US" dirty="0"/>
              <a:t>Title Goes Here</a:t>
            </a:r>
          </a:p>
        </p:txBody>
      </p:sp>
    </p:spTree>
    <p:extLst>
      <p:ext uri="{BB962C8B-B14F-4D97-AF65-F5344CB8AC3E}">
        <p14:creationId xmlns:p14="http://schemas.microsoft.com/office/powerpoint/2010/main" val="42669365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3.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5.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810606-FE20-44B2-AA4D-2073FC2013D2}"/>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817162"/>
      </p:ext>
    </p:extLst>
  </p:cSld>
  <p:clrMap bg1="lt1" tx1="dk1" bg2="lt2" tx2="dk2" accent1="accent1" accent2="accent2" accent3="accent3" accent4="accent4" accent5="accent5" accent6="accent6" hlink="hlink" folHlink="folHlink"/>
  <p:sldLayoutIdLst>
    <p:sldLayoutId id="21474837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810606-FE20-44B2-AA4D-2073FC2013D2}"/>
              </a:ext>
            </a:extLst>
          </p:cNvPr>
          <p:cNvSpPr/>
          <p:nvPr userDrawn="1"/>
        </p:nvSpPr>
        <p:spPr>
          <a:xfrm>
            <a:off x="0" y="0"/>
            <a:ext cx="12192000" cy="46101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885088"/>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8B3159-2973-4465-871C-997A1C41D729}"/>
              </a:ext>
            </a:extLst>
          </p:cNvPr>
          <p:cNvSpPr/>
          <p:nvPr userDrawn="1"/>
        </p:nvSpPr>
        <p:spPr>
          <a:xfrm>
            <a:off x="0" y="-25381"/>
            <a:ext cx="12192000" cy="119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65C155D-C2F5-4199-ABB5-A52F772F500D}"/>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2FDE-EB22-453B-9CDD-747AD1B69E97}" type="slidenum">
              <a:rPr lang="en-US" smtClean="0"/>
              <a:t>‹#›</a:t>
            </a:fld>
            <a:endParaRPr lang="en-US"/>
          </a:p>
        </p:txBody>
      </p:sp>
    </p:spTree>
    <p:extLst>
      <p:ext uri="{BB962C8B-B14F-4D97-AF65-F5344CB8AC3E}">
        <p14:creationId xmlns:p14="http://schemas.microsoft.com/office/powerpoint/2010/main" val="1926028358"/>
      </p:ext>
    </p:extLst>
  </p:cSld>
  <p:clrMap bg1="lt1" tx1="dk1" bg2="lt2" tx2="dk2" accent1="accent1" accent2="accent2" accent3="accent3" accent4="accent4" accent5="accent5" accent6="accent6" hlink="hlink" folHlink="folHlink"/>
  <p:sldLayoutIdLst>
    <p:sldLayoutId id="2147483707" r:id="rId1"/>
    <p:sldLayoutId id="2147483773" r:id="rId2"/>
    <p:sldLayoutId id="2147483745" r:id="rId3"/>
    <p:sldLayoutId id="2147483767" r:id="rId4"/>
    <p:sldLayoutId id="2147483705" r:id="rId5"/>
    <p:sldLayoutId id="2147483704" r:id="rId6"/>
    <p:sldLayoutId id="2147483757" r:id="rId7"/>
    <p:sldLayoutId id="2147483774" r:id="rId8"/>
    <p:sldLayoutId id="214748377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5D3AA6-3E93-47AD-9D76-76825D45B991}"/>
              </a:ext>
            </a:extLst>
          </p:cNvPr>
          <p:cNvSpPr>
            <a:spLocks noGrp="1"/>
          </p:cNvSpPr>
          <p:nvPr>
            <p:ph type="sldNum" sz="quarter" idx="4"/>
          </p:nvPr>
        </p:nvSpPr>
        <p:spPr>
          <a:xfrm>
            <a:off x="896229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3AA9-B36A-464F-A932-CC88177EB3C1}" type="slidenum">
              <a:rPr lang="en-US" smtClean="0"/>
              <a:t>‹#›</a:t>
            </a:fld>
            <a:endParaRPr lang="en-US"/>
          </a:p>
        </p:txBody>
      </p:sp>
    </p:spTree>
    <p:extLst>
      <p:ext uri="{BB962C8B-B14F-4D97-AF65-F5344CB8AC3E}">
        <p14:creationId xmlns:p14="http://schemas.microsoft.com/office/powerpoint/2010/main" val="404647721"/>
      </p:ext>
    </p:extLst>
  </p:cSld>
  <p:clrMap bg1="lt1" tx1="dk1" bg2="lt2" tx2="dk2" accent1="accent1" accent2="accent2" accent3="accent3" accent4="accent4" accent5="accent5" accent6="accent6" hlink="hlink" folHlink="folHlink"/>
  <p:sldLayoutIdLst>
    <p:sldLayoutId id="2147483765" r:id="rId1"/>
    <p:sldLayoutId id="2147483771" r:id="rId2"/>
    <p:sldLayoutId id="2147483768" r:id="rId3"/>
    <p:sldLayoutId id="2147483766" r:id="rId4"/>
    <p:sldLayoutId id="2147483769" r:id="rId5"/>
    <p:sldLayoutId id="2147483770" r:id="rId6"/>
    <p:sldLayoutId id="214748377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514950"/>
      </p:ext>
    </p:extLst>
  </p:cSld>
  <p:clrMap bg1="lt1" tx1="dk1" bg2="lt2" tx2="dk2" accent1="accent1" accent2="accent2" accent3="accent3" accent4="accent4" accent5="accent5" accent6="accent6" hlink="hlink" folHlink="folHlink"/>
  <p:sldLayoutIdLst>
    <p:sldLayoutId id="2147483756" r:id="rId1"/>
    <p:sldLayoutId id="2147483755" r:id="rId2"/>
    <p:sldLayoutId id="2147483754" r:id="rId3"/>
    <p:sldLayoutId id="214748377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8BB8C861-7C77-47EC-93C0-681F831AAB61}"/>
              </a:ext>
            </a:extLst>
          </p:cNvPr>
          <p:cNvPicPr>
            <a:picLocks noChangeAspect="1"/>
          </p:cNvPicPr>
          <p:nvPr/>
        </p:nvPicPr>
        <p:blipFill rotWithShape="1">
          <a:blip r:embed="rId3" cstate="screen">
            <a:alphaModFix amt="12000"/>
            <a:extLst>
              <a:ext uri="{28A0092B-C50C-407E-A947-70E740481C1C}">
                <a14:useLocalDpi xmlns:a14="http://schemas.microsoft.com/office/drawing/2010/main"/>
              </a:ext>
            </a:extLst>
          </a:blip>
          <a:srcRect r="-305"/>
          <a:stretch/>
        </p:blipFill>
        <p:spPr>
          <a:xfrm>
            <a:off x="0" y="0"/>
            <a:ext cx="12229147" cy="3930978"/>
          </a:xfrm>
          <a:prstGeom prst="rect">
            <a:avLst/>
          </a:prstGeom>
        </p:spPr>
      </p:pic>
      <p:sp>
        <p:nvSpPr>
          <p:cNvPr id="13" name="Title 4">
            <a:extLst>
              <a:ext uri="{FF2B5EF4-FFF2-40B4-BE49-F238E27FC236}">
                <a16:creationId xmlns:a16="http://schemas.microsoft.com/office/drawing/2014/main" id="{801B67EA-4EF4-45B8-AE38-6D1A7EB543DB}"/>
              </a:ext>
            </a:extLst>
          </p:cNvPr>
          <p:cNvSpPr txBox="1">
            <a:spLocks/>
          </p:cNvSpPr>
          <p:nvPr/>
        </p:nvSpPr>
        <p:spPr>
          <a:xfrm>
            <a:off x="581089" y="759350"/>
            <a:ext cx="11047444" cy="1933160"/>
          </a:xfrm>
          <a:prstGeom prst="rect">
            <a:avLst/>
          </a:prstGeom>
        </p:spPr>
        <p:txBody>
          <a:bodyPr anchor="b" anchorCtr="0"/>
          <a:lstStyle>
            <a:lvl1pPr algn="l" defTabSz="914400" rtl="0" eaLnBrk="1" latinLnBrk="0" hangingPunct="1">
              <a:lnSpc>
                <a:spcPct val="90000"/>
              </a:lnSpc>
              <a:spcBef>
                <a:spcPct val="0"/>
              </a:spcBef>
              <a:buNone/>
              <a:defRPr sz="5400" b="0" kern="1200" baseline="0">
                <a:solidFill>
                  <a:schemeClr val="bg1"/>
                </a:solidFill>
                <a:latin typeface="+mn-lt"/>
                <a:ea typeface="+mj-ea"/>
                <a:cs typeface="+mj-cs"/>
              </a:defRPr>
            </a:lvl1pPr>
          </a:lstStyle>
          <a:p>
            <a:pPr algn="ctr"/>
            <a:endParaRPr lang="en-US" sz="4200" dirty="0">
              <a:solidFill>
                <a:schemeClr val="bg1"/>
              </a:solidFill>
              <a:latin typeface="Garamond" panose="02020404030301010803" pitchFamily="18" charset="0"/>
            </a:endParaRPr>
          </a:p>
          <a:p>
            <a:pPr algn="ctr"/>
            <a:r>
              <a:rPr lang="en-US" sz="4200" b="1" dirty="0">
                <a:latin typeface="Century Gothic" panose="020B0502020202020204" pitchFamily="34" charset="0"/>
              </a:rPr>
              <a:t>The Livable Places Initiative</a:t>
            </a:r>
            <a:endParaRPr lang="en-US" sz="4200" b="1" dirty="0">
              <a:solidFill>
                <a:schemeClr val="bg1"/>
              </a:solidFill>
              <a:latin typeface="Century Gothic" panose="020B0502020202020204" pitchFamily="34" charset="0"/>
            </a:endParaRPr>
          </a:p>
        </p:txBody>
      </p:sp>
      <p:sp>
        <p:nvSpPr>
          <p:cNvPr id="14" name="Text Placeholder 5">
            <a:extLst>
              <a:ext uri="{FF2B5EF4-FFF2-40B4-BE49-F238E27FC236}">
                <a16:creationId xmlns:a16="http://schemas.microsoft.com/office/drawing/2014/main" id="{44BB7F11-1CDF-4921-883F-9D5E66AC4A3D}"/>
              </a:ext>
            </a:extLst>
          </p:cNvPr>
          <p:cNvSpPr txBox="1">
            <a:spLocks/>
          </p:cNvSpPr>
          <p:nvPr/>
        </p:nvSpPr>
        <p:spPr>
          <a:xfrm>
            <a:off x="581090" y="3251014"/>
            <a:ext cx="11047445" cy="669304"/>
          </a:xfrm>
          <a:prstGeom prst="rect">
            <a:avLst/>
          </a:prstGeom>
        </p:spPr>
        <p:txBody>
          <a:bodyPr/>
          <a:lstStyle>
            <a:lvl1pPr marL="0" indent="0" algn="l" defTabSz="914400" rtl="0" eaLnBrk="1" latinLnBrk="0" hangingPunct="1">
              <a:lnSpc>
                <a:spcPct val="90000"/>
              </a:lnSpc>
              <a:spcBef>
                <a:spcPts val="1000"/>
              </a:spcBef>
              <a:buFontTx/>
              <a:buNone/>
              <a:defRPr sz="3200" b="0"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400" dirty="0">
                <a:latin typeface="Century Gothic" panose="020B0502020202020204" pitchFamily="34" charset="0"/>
              </a:rPr>
              <a:t>Super Neighborhood Alliance</a:t>
            </a:r>
          </a:p>
        </p:txBody>
      </p:sp>
      <p:cxnSp>
        <p:nvCxnSpPr>
          <p:cNvPr id="8" name="Straight Connector 7">
            <a:extLst>
              <a:ext uri="{FF2B5EF4-FFF2-40B4-BE49-F238E27FC236}">
                <a16:creationId xmlns:a16="http://schemas.microsoft.com/office/drawing/2014/main" id="{2A4DAB61-578F-4F18-B187-247EC5C52BE8}"/>
              </a:ext>
            </a:extLst>
          </p:cNvPr>
          <p:cNvCxnSpPr>
            <a:cxnSpLocks/>
          </p:cNvCxnSpPr>
          <p:nvPr/>
        </p:nvCxnSpPr>
        <p:spPr>
          <a:xfrm>
            <a:off x="606490" y="2786779"/>
            <a:ext cx="11047445" cy="0"/>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text, sign&#10;&#10;Description automatically generated">
            <a:extLst>
              <a:ext uri="{FF2B5EF4-FFF2-40B4-BE49-F238E27FC236}">
                <a16:creationId xmlns:a16="http://schemas.microsoft.com/office/drawing/2014/main" id="{013AC9AD-6B3F-E11A-8F98-81142D777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971" y="5184251"/>
            <a:ext cx="2658056" cy="1069821"/>
          </a:xfrm>
          <a:prstGeom prst="rect">
            <a:avLst/>
          </a:prstGeom>
        </p:spPr>
      </p:pic>
      <p:sp>
        <p:nvSpPr>
          <p:cNvPr id="3" name="Text Placeholder 5">
            <a:extLst>
              <a:ext uri="{FF2B5EF4-FFF2-40B4-BE49-F238E27FC236}">
                <a16:creationId xmlns:a16="http://schemas.microsoft.com/office/drawing/2014/main" id="{D349C9BC-6B58-A909-AF4D-57C37ECCAAFB}"/>
              </a:ext>
            </a:extLst>
          </p:cNvPr>
          <p:cNvSpPr txBox="1">
            <a:spLocks/>
          </p:cNvSpPr>
          <p:nvPr/>
        </p:nvSpPr>
        <p:spPr>
          <a:xfrm>
            <a:off x="570814" y="4130982"/>
            <a:ext cx="11047445" cy="669304"/>
          </a:xfrm>
          <a:prstGeom prst="rect">
            <a:avLst/>
          </a:prstGeom>
        </p:spPr>
        <p:txBody>
          <a:bodyPr/>
          <a:lstStyle>
            <a:lvl1pPr marL="0" indent="0" algn="l" defTabSz="914400" rtl="0" eaLnBrk="1" latinLnBrk="0" hangingPunct="1">
              <a:lnSpc>
                <a:spcPct val="90000"/>
              </a:lnSpc>
              <a:spcBef>
                <a:spcPts val="1000"/>
              </a:spcBef>
              <a:buFontTx/>
              <a:buNone/>
              <a:defRPr sz="3200" b="0" kern="120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5"/>
              </a:buClr>
              <a:buSzTx/>
              <a:buFont typeface="Wingdings" panose="05000000000000000000" pitchFamily="2" charset="2"/>
              <a:buChar char="§"/>
              <a:tabLst/>
              <a:defRPr sz="1800" kern="1200">
                <a:solidFill>
                  <a:schemeClr val="bg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latin typeface="Century Gothic" panose="020B0502020202020204" pitchFamily="34" charset="0"/>
                <a:cs typeface="Arial" pitchFamily="34" charset="0"/>
              </a:rPr>
              <a:t>June</a:t>
            </a:r>
            <a:r>
              <a:rPr lang="en-US" sz="1800" dirty="0">
                <a:solidFill>
                  <a:schemeClr val="bg1"/>
                </a:solidFill>
                <a:latin typeface="Century Gothic" panose="020B0502020202020204" pitchFamily="34" charset="0"/>
                <a:cs typeface="Arial" pitchFamily="34" charset="0"/>
              </a:rPr>
              <a:t> 2023</a:t>
            </a:r>
          </a:p>
        </p:txBody>
      </p:sp>
    </p:spTree>
    <p:extLst>
      <p:ext uri="{BB962C8B-B14F-4D97-AF65-F5344CB8AC3E}">
        <p14:creationId xmlns:p14="http://schemas.microsoft.com/office/powerpoint/2010/main" val="3462322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EBCE240B-D2F6-1B3E-49E1-F7A322B509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6438"/>
            <a:ext cx="12192000" cy="5260808"/>
          </a:xfrm>
          <a:prstGeom prst="rect">
            <a:avLst/>
          </a:prstGeom>
        </p:spPr>
      </p:pic>
      <p:sp>
        <p:nvSpPr>
          <p:cNvPr id="7" name="Rectangle 6">
            <a:extLst>
              <a:ext uri="{FF2B5EF4-FFF2-40B4-BE49-F238E27FC236}">
                <a16:creationId xmlns:a16="http://schemas.microsoft.com/office/drawing/2014/main" id="{90B5E66C-7006-4620-8166-C8C24F397E95}"/>
              </a:ext>
            </a:extLst>
          </p:cNvPr>
          <p:cNvSpPr/>
          <p:nvPr/>
        </p:nvSpPr>
        <p:spPr>
          <a:xfrm>
            <a:off x="11410950" y="6486525"/>
            <a:ext cx="381000"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F76AFE-71B5-46CE-834A-1947B3FB9699}"/>
              </a:ext>
            </a:extLst>
          </p:cNvPr>
          <p:cNvSpPr/>
          <p:nvPr/>
        </p:nvSpPr>
        <p:spPr>
          <a:xfrm>
            <a:off x="11601450" y="3878036"/>
            <a:ext cx="190500" cy="2130878"/>
          </a:xfrm>
          <a:prstGeom prst="rect">
            <a:avLst/>
          </a:prstGeom>
          <a:solidFill>
            <a:srgbClr val="5E82C1"/>
          </a:solidFill>
          <a:ln>
            <a:solidFill>
              <a:srgbClr val="5E82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B6501-EB31-CC3D-946D-F55F2A1318E2}"/>
              </a:ext>
            </a:extLst>
          </p:cNvPr>
          <p:cNvSpPr>
            <a:spLocks noGrp="1"/>
          </p:cNvSpPr>
          <p:nvPr>
            <p:ph type="title"/>
          </p:nvPr>
        </p:nvSpPr>
        <p:spPr/>
        <p:txBody>
          <a:bodyPr/>
          <a:lstStyle/>
          <a:p>
            <a:r>
              <a:rPr lang="en-US" dirty="0"/>
              <a:t>Courtyards Create Community Spaces</a:t>
            </a:r>
          </a:p>
        </p:txBody>
      </p:sp>
      <p:sp>
        <p:nvSpPr>
          <p:cNvPr id="4" name="TextBox 3">
            <a:extLst>
              <a:ext uri="{FF2B5EF4-FFF2-40B4-BE49-F238E27FC236}">
                <a16:creationId xmlns:a16="http://schemas.microsoft.com/office/drawing/2014/main" id="{E52E2135-F799-40E4-EBE0-DAC8E6400167}"/>
              </a:ext>
            </a:extLst>
          </p:cNvPr>
          <p:cNvSpPr txBox="1"/>
          <p:nvPr/>
        </p:nvSpPr>
        <p:spPr>
          <a:xfrm flipH="1">
            <a:off x="459224" y="4002208"/>
            <a:ext cx="2987899" cy="2159780"/>
          </a:xfrm>
          <a:prstGeom prst="roundRect">
            <a:avLst>
              <a:gd name="adj" fmla="val 9872"/>
            </a:avLst>
          </a:prstGeom>
          <a:solidFill>
            <a:srgbClr val="C00000"/>
          </a:solidFill>
        </p:spPr>
        <p:txBody>
          <a:bodyPr wrap="square" rtlCol="0">
            <a:spAutoFit/>
          </a:bodyPr>
          <a:lstStyle/>
          <a:p>
            <a:pPr>
              <a:lnSpc>
                <a:spcPct val="114000"/>
              </a:lnSpc>
            </a:pPr>
            <a:r>
              <a:rPr lang="en-US" sz="1600" dirty="0">
                <a:solidFill>
                  <a:schemeClr val="bg1"/>
                </a:solidFill>
              </a:rPr>
              <a:t>Allowing units to front on common green space; no minimum lot size or maximum density; setting height restrictions; decoupling units from parking; establishing maximum unit size of 1,800 SF</a:t>
            </a:r>
          </a:p>
        </p:txBody>
      </p:sp>
    </p:spTree>
    <p:extLst>
      <p:ext uri="{BB962C8B-B14F-4D97-AF65-F5344CB8AC3E}">
        <p14:creationId xmlns:p14="http://schemas.microsoft.com/office/powerpoint/2010/main" val="3097355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11</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dirty="0"/>
              <a:t>What We Would Like - Courtyard</a:t>
            </a:r>
          </a:p>
        </p:txBody>
      </p:sp>
      <p:pic>
        <p:nvPicPr>
          <p:cNvPr id="4" name="Picture 3" descr="A picture containing outdoor, house, ground, tree&#10;&#10;Description automatically generated">
            <a:extLst>
              <a:ext uri="{FF2B5EF4-FFF2-40B4-BE49-F238E27FC236}">
                <a16:creationId xmlns:a16="http://schemas.microsoft.com/office/drawing/2014/main" id="{416787C1-4686-8056-8798-AAA29A813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1504960"/>
            <a:ext cx="6604000" cy="4953000"/>
          </a:xfrm>
          <a:prstGeom prst="rect">
            <a:avLst/>
          </a:prstGeom>
        </p:spPr>
      </p:pic>
      <p:pic>
        <p:nvPicPr>
          <p:cNvPr id="5" name="Picture 4">
            <a:extLst>
              <a:ext uri="{FF2B5EF4-FFF2-40B4-BE49-F238E27FC236}">
                <a16:creationId xmlns:a16="http://schemas.microsoft.com/office/drawing/2014/main" id="{849714E6-DE9F-F2A9-0F05-A62351C7A8C8}"/>
              </a:ext>
            </a:extLst>
          </p:cNvPr>
          <p:cNvPicPr>
            <a:picLocks noChangeAspect="1"/>
          </p:cNvPicPr>
          <p:nvPr/>
        </p:nvPicPr>
        <p:blipFill rotWithShape="1">
          <a:blip r:embed="rId4"/>
          <a:srcRect l="25299" t="3785" r="9906"/>
          <a:stretch/>
        </p:blipFill>
        <p:spPr>
          <a:xfrm>
            <a:off x="7137869" y="1504960"/>
            <a:ext cx="4740943" cy="4952999"/>
          </a:xfrm>
          <a:prstGeom prst="rect">
            <a:avLst/>
          </a:prstGeom>
        </p:spPr>
      </p:pic>
    </p:spTree>
    <p:extLst>
      <p:ext uri="{BB962C8B-B14F-4D97-AF65-F5344CB8AC3E}">
        <p14:creationId xmlns:p14="http://schemas.microsoft.com/office/powerpoint/2010/main" val="91864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D916656-8ADC-5C00-B77F-94CD5EF932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6438"/>
            <a:ext cx="12192000" cy="5250142"/>
          </a:xfrm>
          <a:prstGeom prst="rect">
            <a:avLst/>
          </a:prstGeom>
        </p:spPr>
      </p:pic>
      <p:sp>
        <p:nvSpPr>
          <p:cNvPr id="5" name="Rectangle 4">
            <a:extLst>
              <a:ext uri="{FF2B5EF4-FFF2-40B4-BE49-F238E27FC236}">
                <a16:creationId xmlns:a16="http://schemas.microsoft.com/office/drawing/2014/main" id="{7F0F38FB-A137-4CB1-A8BF-68D3733791EF}"/>
              </a:ext>
            </a:extLst>
          </p:cNvPr>
          <p:cNvSpPr/>
          <p:nvPr/>
        </p:nvSpPr>
        <p:spPr>
          <a:xfrm>
            <a:off x="11410950" y="6486525"/>
            <a:ext cx="381000"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75DCA-B7AE-6F49-9C97-7E450AD624D5}"/>
              </a:ext>
            </a:extLst>
          </p:cNvPr>
          <p:cNvSpPr>
            <a:spLocks noGrp="1"/>
          </p:cNvSpPr>
          <p:nvPr>
            <p:ph type="title"/>
          </p:nvPr>
        </p:nvSpPr>
        <p:spPr/>
        <p:txBody>
          <a:bodyPr/>
          <a:lstStyle/>
          <a:p>
            <a:r>
              <a:rPr lang="en-US" dirty="0"/>
              <a:t>Narrow Lots Can Be Safer</a:t>
            </a:r>
          </a:p>
        </p:txBody>
      </p:sp>
      <p:sp>
        <p:nvSpPr>
          <p:cNvPr id="6" name="Rectangle 5">
            <a:extLst>
              <a:ext uri="{FF2B5EF4-FFF2-40B4-BE49-F238E27FC236}">
                <a16:creationId xmlns:a16="http://schemas.microsoft.com/office/drawing/2014/main" id="{8BD1F840-72E0-0488-61F5-F2624CDC9D2A}"/>
              </a:ext>
            </a:extLst>
          </p:cNvPr>
          <p:cNvSpPr/>
          <p:nvPr/>
        </p:nvSpPr>
        <p:spPr>
          <a:xfrm>
            <a:off x="3717758" y="1123138"/>
            <a:ext cx="8474242" cy="5193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Description automatically generated">
            <a:extLst>
              <a:ext uri="{FF2B5EF4-FFF2-40B4-BE49-F238E27FC236}">
                <a16:creationId xmlns:a16="http://schemas.microsoft.com/office/drawing/2014/main" id="{A323689D-3518-CD1B-2298-62ED5249153A}"/>
              </a:ext>
            </a:extLst>
          </p:cNvPr>
          <p:cNvPicPr>
            <a:picLocks noChangeAspect="1"/>
          </p:cNvPicPr>
          <p:nvPr/>
        </p:nvPicPr>
        <p:blipFill rotWithShape="1">
          <a:blip r:embed="rId4"/>
          <a:srcRect l="1593" t="17189" r="1533" b="7570"/>
          <a:stretch/>
        </p:blipFill>
        <p:spPr>
          <a:xfrm>
            <a:off x="3480462" y="1915085"/>
            <a:ext cx="8550875" cy="3735092"/>
          </a:xfrm>
          <a:prstGeom prst="rect">
            <a:avLst/>
          </a:prstGeom>
        </p:spPr>
      </p:pic>
      <p:sp>
        <p:nvSpPr>
          <p:cNvPr id="4" name="TextBox 3">
            <a:extLst>
              <a:ext uri="{FF2B5EF4-FFF2-40B4-BE49-F238E27FC236}">
                <a16:creationId xmlns:a16="http://schemas.microsoft.com/office/drawing/2014/main" id="{B7559CC6-B28A-CEC4-5989-7977A9697A88}"/>
              </a:ext>
            </a:extLst>
          </p:cNvPr>
          <p:cNvSpPr txBox="1"/>
          <p:nvPr/>
        </p:nvSpPr>
        <p:spPr>
          <a:xfrm flipH="1">
            <a:off x="411185" y="4445807"/>
            <a:ext cx="2987899" cy="2159780"/>
          </a:xfrm>
          <a:prstGeom prst="roundRect">
            <a:avLst>
              <a:gd name="adj" fmla="val 9872"/>
            </a:avLst>
          </a:prstGeom>
          <a:solidFill>
            <a:srgbClr val="C00000"/>
          </a:solidFill>
        </p:spPr>
        <p:txBody>
          <a:bodyPr wrap="square" rtlCol="0">
            <a:spAutoFit/>
          </a:bodyPr>
          <a:lstStyle/>
          <a:p>
            <a:pPr>
              <a:lnSpc>
                <a:spcPct val="114000"/>
              </a:lnSpc>
            </a:pPr>
            <a:r>
              <a:rPr lang="en-US" sz="1600" dirty="0">
                <a:solidFill>
                  <a:schemeClr val="bg1"/>
                </a:solidFill>
              </a:rPr>
              <a:t>Requiring rear/side vehicular access via alley or shared driveway, when possible, otherwise allowing common narrow drives; no direct front access on lots less than 33’ wide. </a:t>
            </a:r>
          </a:p>
        </p:txBody>
      </p:sp>
      <p:sp>
        <p:nvSpPr>
          <p:cNvPr id="13" name="Multiplication Sign 12">
            <a:extLst>
              <a:ext uri="{FF2B5EF4-FFF2-40B4-BE49-F238E27FC236}">
                <a16:creationId xmlns:a16="http://schemas.microsoft.com/office/drawing/2014/main" id="{B0B9F6A8-E0AF-6072-657A-79F08DA572EF}"/>
              </a:ext>
            </a:extLst>
          </p:cNvPr>
          <p:cNvSpPr/>
          <p:nvPr/>
        </p:nvSpPr>
        <p:spPr>
          <a:xfrm>
            <a:off x="3810269" y="4310233"/>
            <a:ext cx="1549400" cy="1604246"/>
          </a:xfrm>
          <a:prstGeom prst="mathMultiply">
            <a:avLst>
              <a:gd name="adj1" fmla="val 1489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954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13</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a:t>From This to That – Narrow Lots</a:t>
            </a:r>
            <a:endParaRPr lang="en-US" dirty="0"/>
          </a:p>
        </p:txBody>
      </p:sp>
      <p:sp>
        <p:nvSpPr>
          <p:cNvPr id="9" name="TextBox 8">
            <a:extLst>
              <a:ext uri="{FF2B5EF4-FFF2-40B4-BE49-F238E27FC236}">
                <a16:creationId xmlns:a16="http://schemas.microsoft.com/office/drawing/2014/main" id="{B04B5984-8734-61AD-4E36-FD9F11E3B051}"/>
              </a:ext>
            </a:extLst>
          </p:cNvPr>
          <p:cNvSpPr txBox="1"/>
          <p:nvPr/>
        </p:nvSpPr>
        <p:spPr>
          <a:xfrm>
            <a:off x="486039" y="1324411"/>
            <a:ext cx="18918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have now</a:t>
            </a:r>
          </a:p>
        </p:txBody>
      </p:sp>
      <p:sp>
        <p:nvSpPr>
          <p:cNvPr id="10" name="TextBox 9">
            <a:extLst>
              <a:ext uri="{FF2B5EF4-FFF2-40B4-BE49-F238E27FC236}">
                <a16:creationId xmlns:a16="http://schemas.microsoft.com/office/drawing/2014/main" id="{EA1D5602-8118-7D04-E5AA-35DDFC731C05}"/>
              </a:ext>
            </a:extLst>
          </p:cNvPr>
          <p:cNvSpPr txBox="1"/>
          <p:nvPr/>
        </p:nvSpPr>
        <p:spPr>
          <a:xfrm>
            <a:off x="5819774" y="1325288"/>
            <a:ext cx="196079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would like</a:t>
            </a:r>
          </a:p>
        </p:txBody>
      </p:sp>
      <p:pic>
        <p:nvPicPr>
          <p:cNvPr id="4" name="Picture 3">
            <a:extLst>
              <a:ext uri="{FF2B5EF4-FFF2-40B4-BE49-F238E27FC236}">
                <a16:creationId xmlns:a16="http://schemas.microsoft.com/office/drawing/2014/main" id="{862C7226-27F3-E087-DFD6-465D2D02B73B}"/>
              </a:ext>
            </a:extLst>
          </p:cNvPr>
          <p:cNvPicPr>
            <a:picLocks noChangeAspect="1"/>
          </p:cNvPicPr>
          <p:nvPr/>
        </p:nvPicPr>
        <p:blipFill>
          <a:blip r:embed="rId3"/>
          <a:stretch>
            <a:fillRect/>
          </a:stretch>
        </p:blipFill>
        <p:spPr>
          <a:xfrm>
            <a:off x="581394" y="1638304"/>
            <a:ext cx="5087173" cy="4418572"/>
          </a:xfrm>
          <a:prstGeom prst="rect">
            <a:avLst/>
          </a:prstGeom>
        </p:spPr>
      </p:pic>
      <p:pic>
        <p:nvPicPr>
          <p:cNvPr id="5" name="Picture 4">
            <a:extLst>
              <a:ext uri="{FF2B5EF4-FFF2-40B4-BE49-F238E27FC236}">
                <a16:creationId xmlns:a16="http://schemas.microsoft.com/office/drawing/2014/main" id="{10F4527B-9C39-7BE5-0B6B-C74A294FC404}"/>
              </a:ext>
            </a:extLst>
          </p:cNvPr>
          <p:cNvPicPr>
            <a:picLocks noChangeAspect="1"/>
          </p:cNvPicPr>
          <p:nvPr/>
        </p:nvPicPr>
        <p:blipFill rotWithShape="1">
          <a:blip r:embed="rId4"/>
          <a:srcRect l="23932" t="13368" r="19197" b="12592"/>
          <a:stretch/>
        </p:blipFill>
        <p:spPr>
          <a:xfrm>
            <a:off x="5891214" y="1638304"/>
            <a:ext cx="6033726" cy="4418572"/>
          </a:xfrm>
          <a:prstGeom prst="rect">
            <a:avLst/>
          </a:prstGeom>
        </p:spPr>
      </p:pic>
    </p:spTree>
    <p:extLst>
      <p:ext uri="{BB962C8B-B14F-4D97-AF65-F5344CB8AC3E}">
        <p14:creationId xmlns:p14="http://schemas.microsoft.com/office/powerpoint/2010/main" val="1311740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14</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dirty="0"/>
              <a:t>Planning Commission Decision</a:t>
            </a:r>
          </a:p>
        </p:txBody>
      </p:sp>
      <p:pic>
        <p:nvPicPr>
          <p:cNvPr id="12" name="Picture 11" descr="Chart, diagram&#10;&#10;Description automatically generated">
            <a:extLst>
              <a:ext uri="{FF2B5EF4-FFF2-40B4-BE49-F238E27FC236}">
                <a16:creationId xmlns:a16="http://schemas.microsoft.com/office/drawing/2014/main" id="{C1CF002C-98DA-B3F1-D9D0-A89CC44D1330}"/>
              </a:ext>
            </a:extLst>
          </p:cNvPr>
          <p:cNvPicPr>
            <a:picLocks noChangeAspect="1"/>
          </p:cNvPicPr>
          <p:nvPr/>
        </p:nvPicPr>
        <p:blipFill rotWithShape="1">
          <a:blip r:embed="rId3"/>
          <a:srcRect t="19260" b="10926"/>
          <a:stretch/>
        </p:blipFill>
        <p:spPr>
          <a:xfrm>
            <a:off x="1658470" y="1620837"/>
            <a:ext cx="8875059" cy="4787900"/>
          </a:xfrm>
          <a:prstGeom prst="rect">
            <a:avLst/>
          </a:prstGeom>
        </p:spPr>
      </p:pic>
      <p:sp>
        <p:nvSpPr>
          <p:cNvPr id="13" name="Multiplication Sign 12">
            <a:extLst>
              <a:ext uri="{FF2B5EF4-FFF2-40B4-BE49-F238E27FC236}">
                <a16:creationId xmlns:a16="http://schemas.microsoft.com/office/drawing/2014/main" id="{6F22A74D-5C95-DB5E-161C-5DD68C47C756}"/>
              </a:ext>
            </a:extLst>
          </p:cNvPr>
          <p:cNvSpPr/>
          <p:nvPr/>
        </p:nvSpPr>
        <p:spPr>
          <a:xfrm>
            <a:off x="2434166" y="2905932"/>
            <a:ext cx="1549400" cy="1604246"/>
          </a:xfrm>
          <a:prstGeom prst="mathMultiply">
            <a:avLst>
              <a:gd name="adj1" fmla="val 1489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5C41A247-4C06-43BC-6361-6AF79EAFA77D}"/>
              </a:ext>
            </a:extLst>
          </p:cNvPr>
          <p:cNvSpPr/>
          <p:nvPr/>
        </p:nvSpPr>
        <p:spPr>
          <a:xfrm>
            <a:off x="4351866" y="2961495"/>
            <a:ext cx="1549400" cy="1604246"/>
          </a:xfrm>
          <a:prstGeom prst="mathMultiply">
            <a:avLst>
              <a:gd name="adj1" fmla="val 1489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493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15</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dirty="0"/>
              <a:t>From This to That – Narrow Lots</a:t>
            </a:r>
          </a:p>
        </p:txBody>
      </p:sp>
      <p:sp>
        <p:nvSpPr>
          <p:cNvPr id="9" name="TextBox 8">
            <a:extLst>
              <a:ext uri="{FF2B5EF4-FFF2-40B4-BE49-F238E27FC236}">
                <a16:creationId xmlns:a16="http://schemas.microsoft.com/office/drawing/2014/main" id="{B04B5984-8734-61AD-4E36-FD9F11E3B051}"/>
              </a:ext>
            </a:extLst>
          </p:cNvPr>
          <p:cNvSpPr txBox="1"/>
          <p:nvPr/>
        </p:nvSpPr>
        <p:spPr>
          <a:xfrm>
            <a:off x="486039" y="1324411"/>
            <a:ext cx="18918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have now</a:t>
            </a:r>
          </a:p>
        </p:txBody>
      </p:sp>
      <p:sp>
        <p:nvSpPr>
          <p:cNvPr id="10" name="TextBox 9">
            <a:extLst>
              <a:ext uri="{FF2B5EF4-FFF2-40B4-BE49-F238E27FC236}">
                <a16:creationId xmlns:a16="http://schemas.microsoft.com/office/drawing/2014/main" id="{EA1D5602-8118-7D04-E5AA-35DDFC731C05}"/>
              </a:ext>
            </a:extLst>
          </p:cNvPr>
          <p:cNvSpPr txBox="1"/>
          <p:nvPr/>
        </p:nvSpPr>
        <p:spPr>
          <a:xfrm>
            <a:off x="6091238" y="1325288"/>
            <a:ext cx="196079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would like</a:t>
            </a:r>
          </a:p>
        </p:txBody>
      </p:sp>
      <p:pic>
        <p:nvPicPr>
          <p:cNvPr id="4" name="Picture 3">
            <a:extLst>
              <a:ext uri="{FF2B5EF4-FFF2-40B4-BE49-F238E27FC236}">
                <a16:creationId xmlns:a16="http://schemas.microsoft.com/office/drawing/2014/main" id="{D6C6FF0F-0BE8-32CE-69E0-B57352E9AFF4}"/>
              </a:ext>
            </a:extLst>
          </p:cNvPr>
          <p:cNvPicPr>
            <a:picLocks noChangeAspect="1"/>
          </p:cNvPicPr>
          <p:nvPr/>
        </p:nvPicPr>
        <p:blipFill rotWithShape="1">
          <a:blip r:embed="rId3"/>
          <a:srcRect l="4719" r="12339"/>
          <a:stretch/>
        </p:blipFill>
        <p:spPr>
          <a:xfrm>
            <a:off x="555164" y="1636595"/>
            <a:ext cx="5392887" cy="4273044"/>
          </a:xfrm>
          <a:prstGeom prst="rect">
            <a:avLst/>
          </a:prstGeom>
        </p:spPr>
      </p:pic>
      <p:pic>
        <p:nvPicPr>
          <p:cNvPr id="5" name="Picture 4">
            <a:extLst>
              <a:ext uri="{FF2B5EF4-FFF2-40B4-BE49-F238E27FC236}">
                <a16:creationId xmlns:a16="http://schemas.microsoft.com/office/drawing/2014/main" id="{6994CE0B-48B4-9C33-A1EE-9D55C562BDEA}"/>
              </a:ext>
            </a:extLst>
          </p:cNvPr>
          <p:cNvPicPr>
            <a:picLocks noChangeAspect="1"/>
          </p:cNvPicPr>
          <p:nvPr/>
        </p:nvPicPr>
        <p:blipFill rotWithShape="1">
          <a:blip r:embed="rId4"/>
          <a:srcRect l="4644" r="4108"/>
          <a:stretch/>
        </p:blipFill>
        <p:spPr>
          <a:xfrm>
            <a:off x="6167125" y="1636593"/>
            <a:ext cx="5483092" cy="4273045"/>
          </a:xfrm>
          <a:prstGeom prst="rect">
            <a:avLst/>
          </a:prstGeom>
        </p:spPr>
      </p:pic>
    </p:spTree>
    <p:extLst>
      <p:ext uri="{BB962C8B-B14F-4D97-AF65-F5344CB8AC3E}">
        <p14:creationId xmlns:p14="http://schemas.microsoft.com/office/powerpoint/2010/main" val="383257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259F0-96DE-E1E0-76FB-619831E32FE5}"/>
              </a:ext>
            </a:extLst>
          </p:cNvPr>
          <p:cNvSpPr>
            <a:spLocks noGrp="1"/>
          </p:cNvSpPr>
          <p:nvPr>
            <p:ph type="title"/>
          </p:nvPr>
        </p:nvSpPr>
        <p:spPr/>
        <p:txBody>
          <a:bodyPr/>
          <a:lstStyle/>
          <a:p>
            <a:r>
              <a:rPr lang="en-US" dirty="0"/>
              <a:t>Right-Sized Parking Minimums</a:t>
            </a:r>
          </a:p>
        </p:txBody>
      </p:sp>
      <p:pic>
        <p:nvPicPr>
          <p:cNvPr id="4" name="Picture 3">
            <a:extLst>
              <a:ext uri="{FF2B5EF4-FFF2-40B4-BE49-F238E27FC236}">
                <a16:creationId xmlns:a16="http://schemas.microsoft.com/office/drawing/2014/main" id="{C53DB7C3-4441-4E9B-A6CD-E0E802F35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6438"/>
            <a:ext cx="12243100" cy="5369051"/>
          </a:xfrm>
          <a:prstGeom prst="rect">
            <a:avLst/>
          </a:prstGeom>
        </p:spPr>
      </p:pic>
      <p:sp>
        <p:nvSpPr>
          <p:cNvPr id="5" name="Rectangle 4">
            <a:extLst>
              <a:ext uri="{FF2B5EF4-FFF2-40B4-BE49-F238E27FC236}">
                <a16:creationId xmlns:a16="http://schemas.microsoft.com/office/drawing/2014/main" id="{19E002EF-A490-44AA-9A6F-6054E1FBC653}"/>
              </a:ext>
            </a:extLst>
          </p:cNvPr>
          <p:cNvSpPr/>
          <p:nvPr/>
        </p:nvSpPr>
        <p:spPr>
          <a:xfrm>
            <a:off x="11410950" y="6486525"/>
            <a:ext cx="381000"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52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078989"/>
            <a:ext cx="12189460" cy="5264785"/>
          </a:xfrm>
          <a:custGeom>
            <a:avLst/>
            <a:gdLst/>
            <a:ahLst/>
            <a:cxnLst/>
            <a:rect l="l" t="t" r="r" b="b"/>
            <a:pathLst>
              <a:path w="12189460" h="5264785">
                <a:moveTo>
                  <a:pt x="12188952" y="0"/>
                </a:moveTo>
                <a:lnTo>
                  <a:pt x="0" y="0"/>
                </a:lnTo>
                <a:lnTo>
                  <a:pt x="0" y="5264658"/>
                </a:lnTo>
                <a:lnTo>
                  <a:pt x="12188952" y="5264658"/>
                </a:lnTo>
                <a:lnTo>
                  <a:pt x="12188952" y="0"/>
                </a:lnTo>
                <a:close/>
              </a:path>
            </a:pathLst>
          </a:custGeom>
          <a:solidFill>
            <a:srgbClr val="1B42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xfrm>
            <a:off x="444500" y="236532"/>
            <a:ext cx="11303000" cy="520655"/>
          </a:xfrm>
          <a:prstGeom prst="rect">
            <a:avLst/>
          </a:prstGeom>
        </p:spPr>
        <p:txBody>
          <a:bodyPr vert="horz" wrap="square" lIns="0" tIns="12700" rIns="0" bIns="0" rtlCol="0">
            <a:spAutoFit/>
          </a:bodyPr>
          <a:lstStyle/>
          <a:p>
            <a:pPr marL="12700">
              <a:lnSpc>
                <a:spcPct val="100000"/>
              </a:lnSpc>
              <a:spcBef>
                <a:spcPts val="100"/>
              </a:spcBef>
            </a:pPr>
            <a:r>
              <a:rPr lang="en-US" spc="70" dirty="0"/>
              <a:t>PROPOSED MARKET-BASED PARKING NEAR TRANSIT</a:t>
            </a:r>
            <a:endParaRPr spc="85" dirty="0"/>
          </a:p>
        </p:txBody>
      </p:sp>
      <p:sp>
        <p:nvSpPr>
          <p:cNvPr id="15" name="object 15"/>
          <p:cNvSpPr txBox="1">
            <a:spLocks noGrp="1"/>
          </p:cNvSpPr>
          <p:nvPr>
            <p:ph type="ftr" sz="quarter" idx="5"/>
          </p:nvPr>
        </p:nvSpPr>
        <p:spPr>
          <a:xfrm>
            <a:off x="3802337" y="6526891"/>
            <a:ext cx="4600575" cy="189154"/>
          </a:xfrm>
          <a:prstGeom prst="rect">
            <a:avLst/>
          </a:prstGeom>
        </p:spPr>
        <p:txBody>
          <a:bodyPr vert="horz" wrap="square" lIns="0" tIns="19685" rIns="0" bIns="0" rtlCol="0">
            <a:spAutoFit/>
          </a:bodyPr>
          <a:lstStyle/>
          <a:p>
            <a:pPr marL="12700" marR="0" lvl="0" indent="0" algn="l" defTabSz="914400" rtl="0" eaLnBrk="1" fontAlgn="auto" latinLnBrk="0" hangingPunct="1">
              <a:lnSpc>
                <a:spcPct val="100000"/>
              </a:lnSpc>
              <a:spcBef>
                <a:spcPts val="155"/>
              </a:spcBef>
              <a:spcAft>
                <a:spcPts val="0"/>
              </a:spcAft>
              <a:buClrTx/>
              <a:buSzTx/>
              <a:buFontTx/>
              <a:buNone/>
              <a:tabLst/>
              <a:defRPr/>
            </a:pPr>
            <a:r>
              <a:rPr kumimoji="0" sz="1100" b="0" i="0" u="none" strike="noStrike" kern="0" cap="none" spc="0" normalizeH="0" baseline="0" noProof="0" dirty="0">
                <a:ln>
                  <a:noFill/>
                </a:ln>
                <a:solidFill>
                  <a:srgbClr val="1C4696"/>
                </a:solidFill>
                <a:effectLst/>
                <a:uLnTx/>
                <a:uFillTx/>
                <a:latin typeface="Poppins"/>
                <a:ea typeface="+mn-ea"/>
                <a:cs typeface="Poppins"/>
              </a:rPr>
              <a:t>Visit</a:t>
            </a:r>
            <a:r>
              <a:rPr kumimoji="0" sz="1100" b="0" i="0" u="none" strike="noStrike" kern="0" cap="none" spc="315" normalizeH="0" baseline="0" noProof="0" dirty="0">
                <a:ln>
                  <a:noFill/>
                </a:ln>
                <a:solidFill>
                  <a:srgbClr val="1C4696"/>
                </a:solidFill>
                <a:effectLst/>
                <a:uLnTx/>
                <a:uFillTx/>
                <a:latin typeface="Poppins"/>
                <a:ea typeface="+mn-ea"/>
                <a:cs typeface="Poppins"/>
              </a:rPr>
              <a:t> </a:t>
            </a:r>
            <a:r>
              <a:rPr kumimoji="0" sz="1100" b="1" i="0" u="none" strike="noStrike" kern="0" cap="none" spc="0" normalizeH="0" baseline="0" noProof="0" dirty="0">
                <a:ln>
                  <a:noFill/>
                </a:ln>
                <a:solidFill>
                  <a:srgbClr val="1C4696"/>
                </a:solidFill>
                <a:effectLst/>
                <a:uLnTx/>
                <a:uFillTx/>
                <a:latin typeface="Poppins"/>
                <a:ea typeface="+mn-ea"/>
                <a:cs typeface="Poppins"/>
              </a:rPr>
              <a:t>LetsTalkHouston.org/Livable-Places</a:t>
            </a:r>
            <a:r>
              <a:rPr kumimoji="0" sz="1100" b="1" i="0" u="none" strike="noStrike" kern="0" cap="none" spc="375" normalizeH="0" baseline="0" noProof="0" dirty="0">
                <a:ln>
                  <a:noFill/>
                </a:ln>
                <a:solidFill>
                  <a:srgbClr val="1C4696"/>
                </a:solidFill>
                <a:effectLst/>
                <a:uLnTx/>
                <a:uFillTx/>
                <a:latin typeface="Poppins"/>
                <a:ea typeface="+mn-ea"/>
                <a:cs typeface="Poppins"/>
              </a:rPr>
              <a:t> </a:t>
            </a:r>
            <a:r>
              <a:rPr kumimoji="0" sz="1100" b="0" i="0" u="none" strike="noStrike" kern="0" cap="none" spc="0" normalizeH="0" baseline="0" noProof="0" dirty="0">
                <a:ln>
                  <a:noFill/>
                </a:ln>
                <a:solidFill>
                  <a:srgbClr val="1C4696"/>
                </a:solidFill>
                <a:effectLst/>
                <a:uLnTx/>
                <a:uFillTx/>
                <a:latin typeface="Poppins"/>
                <a:ea typeface="+mn-ea"/>
                <a:cs typeface="Poppins"/>
              </a:rPr>
              <a:t>for</a:t>
            </a:r>
            <a:r>
              <a:rPr kumimoji="0" sz="1100" b="0" i="0" u="none" strike="noStrike" kern="0" cap="none" spc="320" normalizeH="0" baseline="0" noProof="0" dirty="0">
                <a:ln>
                  <a:noFill/>
                </a:ln>
                <a:solidFill>
                  <a:srgbClr val="1C4696"/>
                </a:solidFill>
                <a:effectLst/>
                <a:uLnTx/>
                <a:uFillTx/>
                <a:latin typeface="Poppins"/>
                <a:ea typeface="+mn-ea"/>
                <a:cs typeface="Poppins"/>
              </a:rPr>
              <a:t> </a:t>
            </a:r>
            <a:r>
              <a:rPr kumimoji="0" sz="1100" b="0" i="0" u="none" strike="noStrike" kern="0" cap="none" spc="0" normalizeH="0" baseline="0" noProof="0" dirty="0">
                <a:ln>
                  <a:noFill/>
                </a:ln>
                <a:solidFill>
                  <a:srgbClr val="1C4696"/>
                </a:solidFill>
                <a:effectLst/>
                <a:uLnTx/>
                <a:uFillTx/>
                <a:latin typeface="Poppins"/>
                <a:ea typeface="+mn-ea"/>
                <a:cs typeface="Poppins"/>
              </a:rPr>
              <a:t>more</a:t>
            </a:r>
            <a:r>
              <a:rPr kumimoji="0" sz="1100" b="0" i="0" u="none" strike="noStrike" kern="0" cap="none" spc="320" normalizeH="0" baseline="0" noProof="0" dirty="0">
                <a:ln>
                  <a:noFill/>
                </a:ln>
                <a:solidFill>
                  <a:srgbClr val="1C4696"/>
                </a:solidFill>
                <a:effectLst/>
                <a:uLnTx/>
                <a:uFillTx/>
                <a:latin typeface="Poppins"/>
                <a:ea typeface="+mn-ea"/>
                <a:cs typeface="Poppins"/>
              </a:rPr>
              <a:t> </a:t>
            </a:r>
            <a:r>
              <a:rPr kumimoji="0" sz="1100" b="0" i="0" u="none" strike="noStrike" kern="0" cap="none" spc="-20" normalizeH="0" baseline="0" noProof="0" dirty="0">
                <a:ln>
                  <a:noFill/>
                </a:ln>
                <a:solidFill>
                  <a:srgbClr val="1C4696"/>
                </a:solidFill>
                <a:effectLst/>
                <a:uLnTx/>
                <a:uFillTx/>
                <a:latin typeface="Poppins"/>
                <a:ea typeface="+mn-ea"/>
                <a:cs typeface="Poppins"/>
              </a:rPr>
              <a:t>info.</a:t>
            </a:r>
          </a:p>
        </p:txBody>
      </p:sp>
      <p:sp>
        <p:nvSpPr>
          <p:cNvPr id="2" name="object 65">
            <a:extLst>
              <a:ext uri="{FF2B5EF4-FFF2-40B4-BE49-F238E27FC236}">
                <a16:creationId xmlns:a16="http://schemas.microsoft.com/office/drawing/2014/main" id="{C02C1A1E-60B7-66D9-40CA-5E3D51B904AC}"/>
              </a:ext>
            </a:extLst>
          </p:cNvPr>
          <p:cNvSpPr txBox="1">
            <a:spLocks noGrp="1"/>
          </p:cNvSpPr>
          <p:nvPr>
            <p:ph type="sldNum" sz="quarter" idx="7"/>
          </p:nvPr>
        </p:nvSpPr>
        <p:spPr>
          <a:xfrm>
            <a:off x="11480548" y="6485938"/>
            <a:ext cx="316865" cy="274320"/>
          </a:xfrm>
          <a:prstGeom prst="rect">
            <a:avLst/>
          </a:prstGeom>
        </p:spPr>
        <p:txBody>
          <a:bodyPr vert="horz" wrap="square" lIns="0" tIns="21590" rIns="0" bIns="0" rtlCol="0">
            <a:spAutoFit/>
          </a:bodyPr>
          <a:lstStyle/>
          <a:p>
            <a:pPr marL="38100" marR="0" lvl="0" indent="0" algn="l" defTabSz="914400" rtl="0" eaLnBrk="1" fontAlgn="auto" latinLnBrk="0" hangingPunct="1">
              <a:lnSpc>
                <a:spcPct val="100000"/>
              </a:lnSpc>
              <a:spcBef>
                <a:spcPts val="170"/>
              </a:spcBef>
              <a:spcAft>
                <a:spcPts val="0"/>
              </a:spcAft>
              <a:buClrTx/>
              <a:buSzTx/>
              <a:buFontTx/>
              <a:buNone/>
              <a:tabLst/>
              <a:defRPr/>
            </a:pPr>
            <a:fld id="{81D60167-4931-47E6-BA6A-407CBD079E47}" type="slidenum">
              <a:rPr kumimoji="0" sz="1400" b="1" i="0" u="none" strike="noStrike" kern="0" cap="none" spc="-25" normalizeH="0" baseline="0" noProof="0" dirty="0">
                <a:ln>
                  <a:noFill/>
                </a:ln>
                <a:solidFill>
                  <a:srgbClr val="1C4199"/>
                </a:solidFill>
                <a:effectLst/>
                <a:uLnTx/>
                <a:uFillTx/>
                <a:latin typeface="Poppins SemiBold"/>
                <a:ea typeface="+mn-ea"/>
                <a:cs typeface="Poppins SemiBold"/>
              </a:rPr>
              <a:pPr marL="38100" marR="0" lvl="0" indent="0" algn="l" defTabSz="914400" rtl="0" eaLnBrk="1" fontAlgn="auto" latinLnBrk="0" hangingPunct="1">
                <a:lnSpc>
                  <a:spcPct val="100000"/>
                </a:lnSpc>
                <a:spcBef>
                  <a:spcPts val="170"/>
                </a:spcBef>
                <a:spcAft>
                  <a:spcPts val="0"/>
                </a:spcAft>
                <a:buClrTx/>
                <a:buSzTx/>
                <a:buFontTx/>
                <a:buNone/>
                <a:tabLst/>
                <a:defRPr/>
              </a:pPr>
              <a:t>17</a:t>
            </a:fld>
            <a:endParaRPr kumimoji="0" sz="1400" b="1" i="0" u="none" strike="noStrike" kern="0" cap="none" spc="-25" normalizeH="0" baseline="0" noProof="0" dirty="0">
              <a:ln>
                <a:noFill/>
              </a:ln>
              <a:solidFill>
                <a:srgbClr val="1C4199"/>
              </a:solidFill>
              <a:effectLst/>
              <a:uLnTx/>
              <a:uFillTx/>
              <a:latin typeface="Poppins SemiBold"/>
              <a:ea typeface="+mn-ea"/>
              <a:cs typeface="Poppins SemiBold"/>
            </a:endParaRPr>
          </a:p>
        </p:txBody>
      </p:sp>
      <p:pic>
        <p:nvPicPr>
          <p:cNvPr id="7" name="Picture 6" descr="Map&#10;&#10;Description automatically generated">
            <a:extLst>
              <a:ext uri="{FF2B5EF4-FFF2-40B4-BE49-F238E27FC236}">
                <a16:creationId xmlns:a16="http://schemas.microsoft.com/office/drawing/2014/main" id="{D5F635C9-BDAC-4F76-E6A4-8BC15E375203}"/>
              </a:ext>
            </a:extLst>
          </p:cNvPr>
          <p:cNvPicPr>
            <a:picLocks noChangeAspect="1"/>
          </p:cNvPicPr>
          <p:nvPr/>
        </p:nvPicPr>
        <p:blipFill rotWithShape="1">
          <a:blip r:embed="rId3"/>
          <a:srcRect t="23540" b="13538"/>
          <a:stretch/>
        </p:blipFill>
        <p:spPr>
          <a:xfrm>
            <a:off x="753667" y="1078989"/>
            <a:ext cx="10691256" cy="5264785"/>
          </a:xfrm>
          <a:prstGeom prst="rect">
            <a:avLst/>
          </a:prstGeom>
        </p:spPr>
      </p:pic>
    </p:spTree>
    <p:extLst>
      <p:ext uri="{BB962C8B-B14F-4D97-AF65-F5344CB8AC3E}">
        <p14:creationId xmlns:p14="http://schemas.microsoft.com/office/powerpoint/2010/main" val="301380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1078989"/>
            <a:ext cx="12189460" cy="5264785"/>
          </a:xfrm>
          <a:custGeom>
            <a:avLst/>
            <a:gdLst/>
            <a:ahLst/>
            <a:cxnLst/>
            <a:rect l="l" t="t" r="r" b="b"/>
            <a:pathLst>
              <a:path w="12189460" h="5264785">
                <a:moveTo>
                  <a:pt x="12188952" y="0"/>
                </a:moveTo>
                <a:lnTo>
                  <a:pt x="0" y="0"/>
                </a:lnTo>
                <a:lnTo>
                  <a:pt x="0" y="5264658"/>
                </a:lnTo>
                <a:lnTo>
                  <a:pt x="12188952" y="5264658"/>
                </a:lnTo>
                <a:lnTo>
                  <a:pt x="12188952" y="0"/>
                </a:lnTo>
                <a:close/>
              </a:path>
            </a:pathLst>
          </a:custGeom>
          <a:solidFill>
            <a:srgbClr val="1B42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title"/>
          </p:nvPr>
        </p:nvSpPr>
        <p:spPr>
          <a:xfrm>
            <a:off x="444500" y="236532"/>
            <a:ext cx="11303000" cy="520655"/>
          </a:xfrm>
          <a:prstGeom prst="rect">
            <a:avLst/>
          </a:prstGeom>
        </p:spPr>
        <p:txBody>
          <a:bodyPr vert="horz" wrap="square" lIns="0" tIns="12700" rIns="0" bIns="0" rtlCol="0">
            <a:spAutoFit/>
          </a:bodyPr>
          <a:lstStyle/>
          <a:p>
            <a:pPr marL="12700">
              <a:lnSpc>
                <a:spcPct val="100000"/>
              </a:lnSpc>
              <a:spcBef>
                <a:spcPts val="100"/>
              </a:spcBef>
            </a:pPr>
            <a:r>
              <a:rPr lang="en-US" spc="70" dirty="0"/>
              <a:t>PROPOSED MARKET-BASED PARKING NEAR TRANSIT</a:t>
            </a:r>
            <a:endParaRPr spc="85" dirty="0"/>
          </a:p>
        </p:txBody>
      </p:sp>
      <p:sp>
        <p:nvSpPr>
          <p:cNvPr id="15" name="object 15"/>
          <p:cNvSpPr txBox="1">
            <a:spLocks noGrp="1"/>
          </p:cNvSpPr>
          <p:nvPr>
            <p:ph type="ftr" sz="quarter" idx="5"/>
          </p:nvPr>
        </p:nvSpPr>
        <p:spPr>
          <a:xfrm>
            <a:off x="3802337" y="6526891"/>
            <a:ext cx="4600575" cy="189154"/>
          </a:xfrm>
          <a:prstGeom prst="rect">
            <a:avLst/>
          </a:prstGeom>
        </p:spPr>
        <p:txBody>
          <a:bodyPr vert="horz" wrap="square" lIns="0" tIns="19685" rIns="0" bIns="0" rtlCol="0">
            <a:spAutoFit/>
          </a:bodyPr>
          <a:lstStyle/>
          <a:p>
            <a:pPr marL="12700" marR="0" lvl="0" indent="0" algn="l" defTabSz="914400" rtl="0" eaLnBrk="1" fontAlgn="auto" latinLnBrk="0" hangingPunct="1">
              <a:lnSpc>
                <a:spcPct val="100000"/>
              </a:lnSpc>
              <a:spcBef>
                <a:spcPts val="155"/>
              </a:spcBef>
              <a:spcAft>
                <a:spcPts val="0"/>
              </a:spcAft>
              <a:buClrTx/>
              <a:buSzTx/>
              <a:buFontTx/>
              <a:buNone/>
              <a:tabLst/>
              <a:defRPr/>
            </a:pPr>
            <a:r>
              <a:rPr kumimoji="0" sz="1100" b="0" i="0" u="none" strike="noStrike" kern="0" cap="none" spc="0" normalizeH="0" baseline="0" noProof="0" dirty="0">
                <a:ln>
                  <a:noFill/>
                </a:ln>
                <a:solidFill>
                  <a:srgbClr val="1C4696"/>
                </a:solidFill>
                <a:effectLst/>
                <a:uLnTx/>
                <a:uFillTx/>
                <a:latin typeface="Poppins"/>
                <a:ea typeface="+mn-ea"/>
                <a:cs typeface="Poppins"/>
              </a:rPr>
              <a:t>Visit</a:t>
            </a:r>
            <a:r>
              <a:rPr kumimoji="0" sz="1100" b="0" i="0" u="none" strike="noStrike" kern="0" cap="none" spc="315" normalizeH="0" baseline="0" noProof="0" dirty="0">
                <a:ln>
                  <a:noFill/>
                </a:ln>
                <a:solidFill>
                  <a:srgbClr val="1C4696"/>
                </a:solidFill>
                <a:effectLst/>
                <a:uLnTx/>
                <a:uFillTx/>
                <a:latin typeface="Poppins"/>
                <a:ea typeface="+mn-ea"/>
                <a:cs typeface="Poppins"/>
              </a:rPr>
              <a:t> </a:t>
            </a:r>
            <a:r>
              <a:rPr kumimoji="0" sz="1100" b="1" i="0" u="none" strike="noStrike" kern="0" cap="none" spc="0" normalizeH="0" baseline="0" noProof="0" dirty="0">
                <a:ln>
                  <a:noFill/>
                </a:ln>
                <a:solidFill>
                  <a:srgbClr val="1C4696"/>
                </a:solidFill>
                <a:effectLst/>
                <a:uLnTx/>
                <a:uFillTx/>
                <a:latin typeface="Poppins"/>
                <a:ea typeface="+mn-ea"/>
                <a:cs typeface="Poppins"/>
              </a:rPr>
              <a:t>LetsTalkHouston.org/Livable-Places</a:t>
            </a:r>
            <a:r>
              <a:rPr kumimoji="0" sz="1100" b="1" i="0" u="none" strike="noStrike" kern="0" cap="none" spc="375" normalizeH="0" baseline="0" noProof="0" dirty="0">
                <a:ln>
                  <a:noFill/>
                </a:ln>
                <a:solidFill>
                  <a:srgbClr val="1C4696"/>
                </a:solidFill>
                <a:effectLst/>
                <a:uLnTx/>
                <a:uFillTx/>
                <a:latin typeface="Poppins"/>
                <a:ea typeface="+mn-ea"/>
                <a:cs typeface="Poppins"/>
              </a:rPr>
              <a:t> </a:t>
            </a:r>
            <a:r>
              <a:rPr kumimoji="0" sz="1100" b="0" i="0" u="none" strike="noStrike" kern="0" cap="none" spc="0" normalizeH="0" baseline="0" noProof="0" dirty="0">
                <a:ln>
                  <a:noFill/>
                </a:ln>
                <a:solidFill>
                  <a:srgbClr val="1C4696"/>
                </a:solidFill>
                <a:effectLst/>
                <a:uLnTx/>
                <a:uFillTx/>
                <a:latin typeface="Poppins"/>
                <a:ea typeface="+mn-ea"/>
                <a:cs typeface="Poppins"/>
              </a:rPr>
              <a:t>for</a:t>
            </a:r>
            <a:r>
              <a:rPr kumimoji="0" sz="1100" b="0" i="0" u="none" strike="noStrike" kern="0" cap="none" spc="320" normalizeH="0" baseline="0" noProof="0" dirty="0">
                <a:ln>
                  <a:noFill/>
                </a:ln>
                <a:solidFill>
                  <a:srgbClr val="1C4696"/>
                </a:solidFill>
                <a:effectLst/>
                <a:uLnTx/>
                <a:uFillTx/>
                <a:latin typeface="Poppins"/>
                <a:ea typeface="+mn-ea"/>
                <a:cs typeface="Poppins"/>
              </a:rPr>
              <a:t> </a:t>
            </a:r>
            <a:r>
              <a:rPr kumimoji="0" sz="1100" b="0" i="0" u="none" strike="noStrike" kern="0" cap="none" spc="0" normalizeH="0" baseline="0" noProof="0" dirty="0">
                <a:ln>
                  <a:noFill/>
                </a:ln>
                <a:solidFill>
                  <a:srgbClr val="1C4696"/>
                </a:solidFill>
                <a:effectLst/>
                <a:uLnTx/>
                <a:uFillTx/>
                <a:latin typeface="Poppins"/>
                <a:ea typeface="+mn-ea"/>
                <a:cs typeface="Poppins"/>
              </a:rPr>
              <a:t>more</a:t>
            </a:r>
            <a:r>
              <a:rPr kumimoji="0" sz="1100" b="0" i="0" u="none" strike="noStrike" kern="0" cap="none" spc="320" normalizeH="0" baseline="0" noProof="0" dirty="0">
                <a:ln>
                  <a:noFill/>
                </a:ln>
                <a:solidFill>
                  <a:srgbClr val="1C4696"/>
                </a:solidFill>
                <a:effectLst/>
                <a:uLnTx/>
                <a:uFillTx/>
                <a:latin typeface="Poppins"/>
                <a:ea typeface="+mn-ea"/>
                <a:cs typeface="Poppins"/>
              </a:rPr>
              <a:t> </a:t>
            </a:r>
            <a:r>
              <a:rPr kumimoji="0" sz="1100" b="0" i="0" u="none" strike="noStrike" kern="0" cap="none" spc="-20" normalizeH="0" baseline="0" noProof="0" dirty="0">
                <a:ln>
                  <a:noFill/>
                </a:ln>
                <a:solidFill>
                  <a:srgbClr val="1C4696"/>
                </a:solidFill>
                <a:effectLst/>
                <a:uLnTx/>
                <a:uFillTx/>
                <a:latin typeface="Poppins"/>
                <a:ea typeface="+mn-ea"/>
                <a:cs typeface="Poppins"/>
              </a:rPr>
              <a:t>info.</a:t>
            </a:r>
          </a:p>
        </p:txBody>
      </p:sp>
      <p:sp>
        <p:nvSpPr>
          <p:cNvPr id="2" name="object 65">
            <a:extLst>
              <a:ext uri="{FF2B5EF4-FFF2-40B4-BE49-F238E27FC236}">
                <a16:creationId xmlns:a16="http://schemas.microsoft.com/office/drawing/2014/main" id="{C02C1A1E-60B7-66D9-40CA-5E3D51B904AC}"/>
              </a:ext>
            </a:extLst>
          </p:cNvPr>
          <p:cNvSpPr txBox="1">
            <a:spLocks noGrp="1"/>
          </p:cNvSpPr>
          <p:nvPr>
            <p:ph type="sldNum" sz="quarter" idx="7"/>
          </p:nvPr>
        </p:nvSpPr>
        <p:spPr>
          <a:xfrm>
            <a:off x="11480548" y="6485938"/>
            <a:ext cx="316865" cy="274320"/>
          </a:xfrm>
          <a:prstGeom prst="rect">
            <a:avLst/>
          </a:prstGeom>
        </p:spPr>
        <p:txBody>
          <a:bodyPr vert="horz" wrap="square" lIns="0" tIns="21590" rIns="0" bIns="0" rtlCol="0">
            <a:spAutoFit/>
          </a:bodyPr>
          <a:lstStyle/>
          <a:p>
            <a:pPr marL="38100" marR="0" lvl="0" indent="0" algn="l" defTabSz="914400" rtl="0" eaLnBrk="1" fontAlgn="auto" latinLnBrk="0" hangingPunct="1">
              <a:lnSpc>
                <a:spcPct val="100000"/>
              </a:lnSpc>
              <a:spcBef>
                <a:spcPts val="170"/>
              </a:spcBef>
              <a:spcAft>
                <a:spcPts val="0"/>
              </a:spcAft>
              <a:buClrTx/>
              <a:buSzTx/>
              <a:buFontTx/>
              <a:buNone/>
              <a:tabLst/>
              <a:defRPr/>
            </a:pPr>
            <a:fld id="{81D60167-4931-47E6-BA6A-407CBD079E47}" type="slidenum">
              <a:rPr kumimoji="0" sz="1400" b="1" i="0" u="none" strike="noStrike" kern="0" cap="none" spc="-25" normalizeH="0" baseline="0" noProof="0" dirty="0">
                <a:ln>
                  <a:noFill/>
                </a:ln>
                <a:solidFill>
                  <a:srgbClr val="1C4199"/>
                </a:solidFill>
                <a:effectLst/>
                <a:uLnTx/>
                <a:uFillTx/>
                <a:latin typeface="Poppins SemiBold"/>
                <a:ea typeface="+mn-ea"/>
                <a:cs typeface="Poppins SemiBold"/>
              </a:rPr>
              <a:pPr marL="38100" marR="0" lvl="0" indent="0" algn="l" defTabSz="914400" rtl="0" eaLnBrk="1" fontAlgn="auto" latinLnBrk="0" hangingPunct="1">
                <a:lnSpc>
                  <a:spcPct val="100000"/>
                </a:lnSpc>
                <a:spcBef>
                  <a:spcPts val="170"/>
                </a:spcBef>
                <a:spcAft>
                  <a:spcPts val="0"/>
                </a:spcAft>
                <a:buClrTx/>
                <a:buSzTx/>
                <a:buFontTx/>
                <a:buNone/>
                <a:tabLst/>
                <a:defRPr/>
              </a:pPr>
              <a:t>18</a:t>
            </a:fld>
            <a:endParaRPr kumimoji="0" sz="1400" b="1" i="0" u="none" strike="noStrike" kern="0" cap="none" spc="-25" normalizeH="0" baseline="0" noProof="0" dirty="0">
              <a:ln>
                <a:noFill/>
              </a:ln>
              <a:solidFill>
                <a:srgbClr val="1C4199"/>
              </a:solidFill>
              <a:effectLst/>
              <a:uLnTx/>
              <a:uFillTx/>
              <a:latin typeface="Poppins SemiBold"/>
              <a:ea typeface="+mn-ea"/>
              <a:cs typeface="Poppins SemiBold"/>
            </a:endParaRPr>
          </a:p>
        </p:txBody>
      </p:sp>
      <p:pic>
        <p:nvPicPr>
          <p:cNvPr id="1026" name="Picture 1">
            <a:extLst>
              <a:ext uri="{FF2B5EF4-FFF2-40B4-BE49-F238E27FC236}">
                <a16:creationId xmlns:a16="http://schemas.microsoft.com/office/drawing/2014/main" id="{F2BEAC26-E8B0-602C-2D74-B30BD9E59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85" y="1917700"/>
            <a:ext cx="11469690" cy="331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69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21CB5-BB5F-4B60-B600-704D1A812FCF}"/>
              </a:ext>
            </a:extLst>
          </p:cNvPr>
          <p:cNvSpPr>
            <a:spLocks noGrp="1"/>
          </p:cNvSpPr>
          <p:nvPr>
            <p:ph type="title"/>
          </p:nvPr>
        </p:nvSpPr>
        <p:spPr>
          <a:xfrm>
            <a:off x="0" y="3101685"/>
            <a:ext cx="12191999" cy="689882"/>
          </a:xfrm>
        </p:spPr>
        <p:txBody>
          <a:bodyPr/>
          <a:lstStyle/>
          <a:p>
            <a:r>
              <a:rPr lang="en-US" sz="4800" dirty="0"/>
              <a:t>Thank You</a:t>
            </a:r>
          </a:p>
        </p:txBody>
      </p:sp>
      <p:pic>
        <p:nvPicPr>
          <p:cNvPr id="2" name="Picture 1" descr="A picture containing text, sign&#10;&#10;Description automatically generated">
            <a:extLst>
              <a:ext uri="{FF2B5EF4-FFF2-40B4-BE49-F238E27FC236}">
                <a16:creationId xmlns:a16="http://schemas.microsoft.com/office/drawing/2014/main" id="{FC396F12-1F6C-A3B3-EC37-A29463965D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971" y="5184251"/>
            <a:ext cx="2658056" cy="1069821"/>
          </a:xfrm>
          <a:prstGeom prst="rect">
            <a:avLst/>
          </a:prstGeom>
        </p:spPr>
      </p:pic>
    </p:spTree>
    <p:extLst>
      <p:ext uri="{BB962C8B-B14F-4D97-AF65-F5344CB8AC3E}">
        <p14:creationId xmlns:p14="http://schemas.microsoft.com/office/powerpoint/2010/main" val="2562304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C899AB80-99DF-4526-BF82-B4F8B9A5F721}"/>
              </a:ext>
            </a:extLst>
          </p:cNvPr>
          <p:cNvSpPr txBox="1">
            <a:spLocks/>
          </p:cNvSpPr>
          <p:nvPr/>
        </p:nvSpPr>
        <p:spPr>
          <a:xfrm>
            <a:off x="8962290" y="6356350"/>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3A82FDE-EB22-453B-9CDD-747AD1B69E97}" type="slidenum">
              <a:rPr lang="en-US" smtClean="0"/>
              <a:pPr/>
              <a:t>2</a:t>
            </a:fld>
            <a:endParaRPr lang="en-US"/>
          </a:p>
        </p:txBody>
      </p:sp>
      <p:pic>
        <p:nvPicPr>
          <p:cNvPr id="3" name="Picture 2" descr="Graphical user interface, application&#10;&#10;Description automatically generated">
            <a:extLst>
              <a:ext uri="{FF2B5EF4-FFF2-40B4-BE49-F238E27FC236}">
                <a16:creationId xmlns:a16="http://schemas.microsoft.com/office/drawing/2014/main" id="{920F9AAE-B669-0FE5-5FB4-17A16E388355}"/>
              </a:ext>
            </a:extLst>
          </p:cNvPr>
          <p:cNvPicPr>
            <a:picLocks noChangeAspect="1"/>
          </p:cNvPicPr>
          <p:nvPr/>
        </p:nvPicPr>
        <p:blipFill rotWithShape="1">
          <a:blip r:embed="rId3"/>
          <a:srcRect l="1790" r="1929"/>
          <a:stretch/>
        </p:blipFill>
        <p:spPr>
          <a:xfrm>
            <a:off x="1287624" y="675495"/>
            <a:ext cx="9535886" cy="4950859"/>
          </a:xfrm>
          <a:prstGeom prst="rect">
            <a:avLst/>
          </a:prstGeom>
        </p:spPr>
      </p:pic>
    </p:spTree>
    <p:extLst>
      <p:ext uri="{BB962C8B-B14F-4D97-AF65-F5344CB8AC3E}">
        <p14:creationId xmlns:p14="http://schemas.microsoft.com/office/powerpoint/2010/main" val="76983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FC187D5-DF9F-4268-AC97-2062D4C79F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12" name="Title 11">
            <a:extLst>
              <a:ext uri="{FF2B5EF4-FFF2-40B4-BE49-F238E27FC236}">
                <a16:creationId xmlns:a16="http://schemas.microsoft.com/office/drawing/2014/main" id="{F9EAAEB9-FC27-175D-347F-8321CCC4353F}"/>
              </a:ext>
            </a:extLst>
          </p:cNvPr>
          <p:cNvSpPr>
            <a:spLocks noGrp="1"/>
          </p:cNvSpPr>
          <p:nvPr>
            <p:ph type="title"/>
          </p:nvPr>
        </p:nvSpPr>
        <p:spPr/>
        <p:txBody>
          <a:bodyPr/>
          <a:lstStyle/>
          <a:p>
            <a:pPr algn="l"/>
            <a:r>
              <a:rPr lang="en-US" dirty="0"/>
              <a:t>Accomplishments to date: </a:t>
            </a:r>
          </a:p>
        </p:txBody>
      </p:sp>
      <p:sp>
        <p:nvSpPr>
          <p:cNvPr id="4" name="Content Placeholder 3">
            <a:extLst>
              <a:ext uri="{FF2B5EF4-FFF2-40B4-BE49-F238E27FC236}">
                <a16:creationId xmlns:a16="http://schemas.microsoft.com/office/drawing/2014/main" id="{2BB05EC9-1952-4FFF-8F86-67A782263B62}"/>
              </a:ext>
            </a:extLst>
          </p:cNvPr>
          <p:cNvSpPr>
            <a:spLocks noGrp="1"/>
          </p:cNvSpPr>
          <p:nvPr>
            <p:ph idx="4294967295"/>
          </p:nvPr>
        </p:nvSpPr>
        <p:spPr>
          <a:xfrm>
            <a:off x="604730" y="1221894"/>
            <a:ext cx="11587270" cy="2262353"/>
          </a:xfrm>
        </p:spPr>
        <p:txBody>
          <a:bodyPr>
            <a:normAutofit fontScale="25000" lnSpcReduction="20000"/>
          </a:bodyPr>
          <a:lstStyle/>
          <a:p>
            <a:pPr marL="0" indent="0">
              <a:spcBef>
                <a:spcPts val="1200"/>
              </a:spcBef>
              <a:spcAft>
                <a:spcPts val="0"/>
              </a:spcAft>
              <a:buNone/>
              <a:tabLst>
                <a:tab pos="7772400" algn="l"/>
              </a:tabLst>
            </a:pPr>
            <a:r>
              <a:rPr lang="en-US" sz="4000" b="1" dirty="0">
                <a:cs typeface="Poppins" panose="00000500000000000000" pitchFamily="2" charset="0"/>
              </a:rPr>
              <a:t>	</a:t>
            </a:r>
            <a:r>
              <a:rPr lang="en-US" sz="7200" b="1" u="sng" dirty="0">
                <a:cs typeface="Poppins" panose="00000500000000000000" pitchFamily="2" charset="0"/>
              </a:rPr>
              <a:t>Effective dates: </a:t>
            </a:r>
          </a:p>
          <a:p>
            <a:pPr marL="0" indent="0">
              <a:spcBef>
                <a:spcPts val="1200"/>
              </a:spcBef>
              <a:spcAft>
                <a:spcPts val="0"/>
              </a:spcAft>
              <a:buNone/>
              <a:tabLst>
                <a:tab pos="7772400" algn="l"/>
              </a:tabLst>
            </a:pPr>
            <a:r>
              <a:rPr lang="en-US" sz="11200" b="1" dirty="0">
                <a:cs typeface="Poppins" panose="00000500000000000000" pitchFamily="2" charset="0"/>
              </a:rPr>
              <a:t>Residential Buffering and Screening	Feb 27, 2023</a:t>
            </a:r>
          </a:p>
          <a:p>
            <a:pPr marL="0" indent="0">
              <a:spcBef>
                <a:spcPts val="1200"/>
              </a:spcBef>
              <a:spcAft>
                <a:spcPts val="0"/>
              </a:spcAft>
              <a:buNone/>
              <a:tabLst>
                <a:tab pos="7772400" algn="l"/>
              </a:tabLst>
            </a:pPr>
            <a:r>
              <a:rPr lang="en-US" sz="11200" b="1" dirty="0">
                <a:cs typeface="Poppins" panose="00000500000000000000" pitchFamily="2" charset="0"/>
              </a:rPr>
              <a:t>Sidewalk Standards and Fee In Lieu	Mar 1, 2023</a:t>
            </a:r>
          </a:p>
          <a:p>
            <a:pPr marL="0" indent="0">
              <a:spcBef>
                <a:spcPts val="1200"/>
              </a:spcBef>
              <a:spcAft>
                <a:spcPts val="0"/>
              </a:spcAft>
              <a:buNone/>
              <a:tabLst>
                <a:tab pos="7772400" algn="l"/>
              </a:tabLst>
            </a:pPr>
            <a:r>
              <a:rPr lang="en-US" sz="11200" b="1" dirty="0">
                <a:cs typeface="Poppins" panose="00000500000000000000" pitchFamily="2" charset="0"/>
              </a:rPr>
              <a:t>Conservation Districts	Apr 5, 2023</a:t>
            </a:r>
          </a:p>
          <a:p>
            <a:pPr marL="0" indent="0">
              <a:spcBef>
                <a:spcPts val="1200"/>
              </a:spcBef>
              <a:spcAft>
                <a:spcPts val="0"/>
              </a:spcAft>
              <a:buNone/>
              <a:tabLst>
                <a:tab pos="914400" algn="l"/>
                <a:tab pos="3948113" algn="l"/>
                <a:tab pos="4800600" algn="l"/>
                <a:tab pos="7772400" algn="l"/>
              </a:tabLst>
            </a:pPr>
            <a:r>
              <a:rPr lang="en-US" sz="7200" b="1" dirty="0">
                <a:cs typeface="Poppins" panose="00000500000000000000" pitchFamily="2" charset="0"/>
              </a:rPr>
              <a:t>	Acres Home	Magnolia Park/Manchester</a:t>
            </a:r>
          </a:p>
          <a:p>
            <a:pPr marL="0" indent="0">
              <a:spcBef>
                <a:spcPts val="1200"/>
              </a:spcBef>
              <a:spcAft>
                <a:spcPts val="0"/>
              </a:spcAft>
              <a:buNone/>
              <a:tabLst>
                <a:tab pos="914400" algn="l"/>
                <a:tab pos="3948113" algn="l"/>
                <a:tab pos="4800600" algn="l"/>
                <a:tab pos="7772400" algn="l"/>
              </a:tabLst>
            </a:pPr>
            <a:r>
              <a:rPr lang="en-US" sz="7200" b="1" dirty="0">
                <a:cs typeface="Poppins" panose="00000500000000000000" pitchFamily="2" charset="0"/>
              </a:rPr>
              <a:t>	Freedmen’s Town	Piney Point</a:t>
            </a:r>
          </a:p>
          <a:p>
            <a:pPr marL="0" indent="0">
              <a:spcBef>
                <a:spcPts val="1200"/>
              </a:spcBef>
              <a:spcAft>
                <a:spcPts val="0"/>
              </a:spcAft>
              <a:buNone/>
              <a:tabLst>
                <a:tab pos="914400" algn="l"/>
                <a:tab pos="3948113" algn="l"/>
                <a:tab pos="4800600" algn="l"/>
                <a:tab pos="7772400" algn="l"/>
              </a:tabLst>
            </a:pPr>
            <a:r>
              <a:rPr lang="en-US" sz="7200" b="1" dirty="0">
                <a:cs typeface="Poppins" panose="00000500000000000000" pitchFamily="2" charset="0"/>
              </a:rPr>
              <a:t>	Independence Heights	</a:t>
            </a:r>
            <a:r>
              <a:rPr lang="en-US" sz="7200" b="1" dirty="0" err="1">
                <a:cs typeface="Poppins" panose="00000500000000000000" pitchFamily="2" charset="0"/>
              </a:rPr>
              <a:t>Pleasantviille</a:t>
            </a:r>
            <a:endParaRPr lang="en-US" sz="7200" b="1" dirty="0">
              <a:cs typeface="Poppins" panose="00000500000000000000" pitchFamily="2" charset="0"/>
            </a:endParaRPr>
          </a:p>
          <a:p>
            <a:pPr marL="0" indent="0">
              <a:spcBef>
                <a:spcPts val="1200"/>
              </a:spcBef>
              <a:spcAft>
                <a:spcPts val="0"/>
              </a:spcAft>
              <a:buNone/>
              <a:tabLst>
                <a:tab pos="7772400" algn="l"/>
              </a:tabLst>
            </a:pPr>
            <a:endParaRPr lang="en-US" sz="2400" b="1" dirty="0">
              <a:cs typeface="Poppins" panose="00000500000000000000" pitchFamily="2" charset="0"/>
            </a:endParaRPr>
          </a:p>
        </p:txBody>
      </p:sp>
      <p:pic>
        <p:nvPicPr>
          <p:cNvPr id="8" name="Picture 7">
            <a:extLst>
              <a:ext uri="{FF2B5EF4-FFF2-40B4-BE49-F238E27FC236}">
                <a16:creationId xmlns:a16="http://schemas.microsoft.com/office/drawing/2014/main" id="{D12771CB-18AB-427B-B55D-22B3680CC648}"/>
              </a:ext>
            </a:extLst>
          </p:cNvPr>
          <p:cNvPicPr>
            <a:picLocks noChangeAspect="1"/>
          </p:cNvPicPr>
          <p:nvPr/>
        </p:nvPicPr>
        <p:blipFill rotWithShape="1">
          <a:blip r:embed="rId3"/>
          <a:srcRect l="28214" t="26533" r="34402" b="16511"/>
          <a:stretch/>
        </p:blipFill>
        <p:spPr>
          <a:xfrm>
            <a:off x="3725849" y="4447868"/>
            <a:ext cx="1685369" cy="2409031"/>
          </a:xfrm>
          <a:prstGeom prst="rect">
            <a:avLst/>
          </a:prstGeom>
        </p:spPr>
      </p:pic>
      <p:pic>
        <p:nvPicPr>
          <p:cNvPr id="9" name="Picture 8">
            <a:extLst>
              <a:ext uri="{FF2B5EF4-FFF2-40B4-BE49-F238E27FC236}">
                <a16:creationId xmlns:a16="http://schemas.microsoft.com/office/drawing/2014/main" id="{15F8B9A9-4604-4EDB-9069-8E71FDD18554}"/>
              </a:ext>
            </a:extLst>
          </p:cNvPr>
          <p:cNvPicPr>
            <a:picLocks noChangeAspect="1"/>
          </p:cNvPicPr>
          <p:nvPr/>
        </p:nvPicPr>
        <p:blipFill rotWithShape="1">
          <a:blip r:embed="rId4"/>
          <a:srcRect l="29660" t="32222" r="21876" b="9580"/>
          <a:stretch/>
        </p:blipFill>
        <p:spPr>
          <a:xfrm>
            <a:off x="0" y="4447505"/>
            <a:ext cx="3566962" cy="2409394"/>
          </a:xfrm>
          <a:prstGeom prst="rect">
            <a:avLst/>
          </a:prstGeom>
        </p:spPr>
      </p:pic>
      <p:pic>
        <p:nvPicPr>
          <p:cNvPr id="2" name="Picture 1" descr="A picture containing grass, outdoor, ground, person&#10;&#10;Description automatically generated">
            <a:extLst>
              <a:ext uri="{FF2B5EF4-FFF2-40B4-BE49-F238E27FC236}">
                <a16:creationId xmlns:a16="http://schemas.microsoft.com/office/drawing/2014/main" id="{81A3C83C-D207-10AF-7123-ABBD1A5785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446" r="31868"/>
          <a:stretch/>
        </p:blipFill>
        <p:spPr>
          <a:xfrm>
            <a:off x="5625021" y="4447868"/>
            <a:ext cx="2543175" cy="2410132"/>
          </a:xfrm>
          <a:prstGeom prst="rect">
            <a:avLst/>
          </a:prstGeom>
        </p:spPr>
      </p:pic>
      <p:pic>
        <p:nvPicPr>
          <p:cNvPr id="3" name="Picture 2">
            <a:extLst>
              <a:ext uri="{FF2B5EF4-FFF2-40B4-BE49-F238E27FC236}">
                <a16:creationId xmlns:a16="http://schemas.microsoft.com/office/drawing/2014/main" id="{FF8FC249-BBDA-4985-9A87-C208F29090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96" r="2512" b="-8672"/>
          <a:stretch/>
        </p:blipFill>
        <p:spPr bwMode="auto">
          <a:xfrm>
            <a:off x="8381999" y="4441615"/>
            <a:ext cx="3810001" cy="2625935"/>
          </a:xfrm>
          <a:custGeom>
            <a:avLst/>
            <a:gdLst>
              <a:gd name="connsiteX0" fmla="*/ 0 w 6015565"/>
              <a:gd name="connsiteY0" fmla="*/ 0 h 4299565"/>
              <a:gd name="connsiteX1" fmla="*/ 6015565 w 6015565"/>
              <a:gd name="connsiteY1" fmla="*/ 0 h 4299565"/>
              <a:gd name="connsiteX2" fmla="*/ 6015565 w 6015565"/>
              <a:gd name="connsiteY2" fmla="*/ 2789945 h 4299565"/>
              <a:gd name="connsiteX3" fmla="*/ 6015565 w 6015565"/>
              <a:gd name="connsiteY3" fmla="*/ 2982070 h 4299565"/>
              <a:gd name="connsiteX4" fmla="*/ 6015565 w 6015565"/>
              <a:gd name="connsiteY4" fmla="*/ 3957888 h 4299565"/>
              <a:gd name="connsiteX5" fmla="*/ 5937368 w 6015565"/>
              <a:gd name="connsiteY5" fmla="*/ 3966171 h 4299565"/>
              <a:gd name="connsiteX6" fmla="*/ 577162 w 6015565"/>
              <a:gd name="connsiteY6" fmla="*/ 4289728 h 4299565"/>
              <a:gd name="connsiteX7" fmla="*/ 0 w 6015565"/>
              <a:gd name="connsiteY7" fmla="*/ 4299565 h 429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511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C899AB80-99DF-4526-BF82-B4F8B9A5F721}"/>
              </a:ext>
            </a:extLst>
          </p:cNvPr>
          <p:cNvSpPr txBox="1">
            <a:spLocks/>
          </p:cNvSpPr>
          <p:nvPr/>
        </p:nvSpPr>
        <p:spPr>
          <a:xfrm>
            <a:off x="8962290" y="6356350"/>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3A82FDE-EB22-453B-9CDD-747AD1B69E97}" type="slidenum">
              <a:rPr lang="en-US" smtClean="0"/>
              <a:pPr/>
              <a:t>4</a:t>
            </a:fld>
            <a:endParaRPr lang="en-US"/>
          </a:p>
        </p:txBody>
      </p:sp>
      <p:sp>
        <p:nvSpPr>
          <p:cNvPr id="6" name="Title 5">
            <a:extLst>
              <a:ext uri="{FF2B5EF4-FFF2-40B4-BE49-F238E27FC236}">
                <a16:creationId xmlns:a16="http://schemas.microsoft.com/office/drawing/2014/main" id="{8C4DBCE2-3F15-A0B2-5C6E-DB05C216374C}"/>
              </a:ext>
            </a:extLst>
          </p:cNvPr>
          <p:cNvSpPr>
            <a:spLocks noGrp="1"/>
          </p:cNvSpPr>
          <p:nvPr>
            <p:ph type="title"/>
          </p:nvPr>
        </p:nvSpPr>
        <p:spPr/>
        <p:txBody>
          <a:bodyPr/>
          <a:lstStyle/>
          <a:p>
            <a:r>
              <a:rPr lang="en-US" sz="4800" dirty="0"/>
              <a:t>Proposed Housing Recommendations</a:t>
            </a:r>
          </a:p>
        </p:txBody>
      </p:sp>
    </p:spTree>
    <p:extLst>
      <p:ext uri="{BB962C8B-B14F-4D97-AF65-F5344CB8AC3E}">
        <p14:creationId xmlns:p14="http://schemas.microsoft.com/office/powerpoint/2010/main" val="319298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8B3CCA-D49B-4F32-A0DA-A4A7D198504B}"/>
              </a:ext>
            </a:extLst>
          </p:cNvPr>
          <p:cNvSpPr/>
          <p:nvPr/>
        </p:nvSpPr>
        <p:spPr>
          <a:xfrm>
            <a:off x="0" y="1419226"/>
            <a:ext cx="12192000" cy="5438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3AA40C-76BE-4DC7-BF3C-37E1B65CA8F2}"/>
              </a:ext>
            </a:extLst>
          </p:cNvPr>
          <p:cNvSpPr>
            <a:spLocks noGrp="1"/>
          </p:cNvSpPr>
          <p:nvPr>
            <p:ph type="title"/>
          </p:nvPr>
        </p:nvSpPr>
        <p:spPr/>
        <p:txBody>
          <a:bodyPr/>
          <a:lstStyle/>
          <a:p>
            <a:pPr algn="ctr"/>
            <a:r>
              <a:rPr lang="en-US" dirty="0"/>
              <a:t>Deed Restrictions Override</a:t>
            </a:r>
          </a:p>
        </p:txBody>
      </p:sp>
      <p:sp>
        <p:nvSpPr>
          <p:cNvPr id="4" name="Slide Number Placeholder 3">
            <a:extLst>
              <a:ext uri="{FF2B5EF4-FFF2-40B4-BE49-F238E27FC236}">
                <a16:creationId xmlns:a16="http://schemas.microsoft.com/office/drawing/2014/main" id="{B380FAFE-4A7C-479F-99F6-E5919BE558EB}"/>
              </a:ext>
            </a:extLst>
          </p:cNvPr>
          <p:cNvSpPr>
            <a:spLocks noGrp="1"/>
          </p:cNvSpPr>
          <p:nvPr>
            <p:ph type="sldNum" sz="quarter" idx="4"/>
          </p:nvPr>
        </p:nvSpPr>
        <p:spPr/>
        <p:txBody>
          <a:bodyPr/>
          <a:lstStyle/>
          <a:p>
            <a:fld id="{63A82FDE-EB22-453B-9CDD-747AD1B69E97}" type="slidenum">
              <a:rPr lang="en-US" smtClean="0"/>
              <a:t>5</a:t>
            </a:fld>
            <a:endParaRPr lang="en-US"/>
          </a:p>
        </p:txBody>
      </p:sp>
      <p:sp>
        <p:nvSpPr>
          <p:cNvPr id="31" name="Content Placeholder 2">
            <a:extLst>
              <a:ext uri="{FF2B5EF4-FFF2-40B4-BE49-F238E27FC236}">
                <a16:creationId xmlns:a16="http://schemas.microsoft.com/office/drawing/2014/main" id="{A5F8FB35-C8DA-4AB8-8D29-0C1C0035E45F}"/>
              </a:ext>
            </a:extLst>
          </p:cNvPr>
          <p:cNvSpPr txBox="1">
            <a:spLocks/>
          </p:cNvSpPr>
          <p:nvPr/>
        </p:nvSpPr>
        <p:spPr>
          <a:xfrm>
            <a:off x="3944108" y="2323571"/>
            <a:ext cx="7674868" cy="29433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Aft>
                <a:spcPts val="1200"/>
              </a:spcAft>
              <a:buNone/>
            </a:pPr>
            <a:r>
              <a:rPr lang="en-US" dirty="0">
                <a:solidFill>
                  <a:schemeClr val="bg1"/>
                </a:solidFill>
                <a:latin typeface="+mj-lt"/>
                <a:cs typeface="Arial"/>
              </a:rPr>
              <a:t>The City has no authority to override or supersede active, private deed restrictions. </a:t>
            </a:r>
          </a:p>
          <a:p>
            <a:pPr marL="0" indent="0" fontAlgn="auto">
              <a:lnSpc>
                <a:spcPct val="100000"/>
              </a:lnSpc>
              <a:spcAft>
                <a:spcPts val="1200"/>
              </a:spcAft>
              <a:buNone/>
            </a:pPr>
            <a:r>
              <a:rPr lang="en-US" dirty="0">
                <a:solidFill>
                  <a:schemeClr val="bg1"/>
                </a:solidFill>
                <a:latin typeface="+mj-lt"/>
                <a:cs typeface="Arial"/>
              </a:rPr>
              <a:t>Any changes to the development code that come out of this effort would </a:t>
            </a:r>
            <a:br>
              <a:rPr lang="en-US" dirty="0">
                <a:solidFill>
                  <a:schemeClr val="bg1"/>
                </a:solidFill>
                <a:latin typeface="+mj-lt"/>
                <a:cs typeface="Arial"/>
              </a:rPr>
            </a:br>
            <a:r>
              <a:rPr lang="en-US" dirty="0">
                <a:solidFill>
                  <a:schemeClr val="bg1"/>
                </a:solidFill>
                <a:latin typeface="+mj-lt"/>
                <a:cs typeface="Arial"/>
              </a:rPr>
              <a:t>not apply where prohibited by deed restrictions.</a:t>
            </a:r>
          </a:p>
        </p:txBody>
      </p:sp>
      <p:grpSp>
        <p:nvGrpSpPr>
          <p:cNvPr id="37" name="Group 36">
            <a:extLst>
              <a:ext uri="{FF2B5EF4-FFF2-40B4-BE49-F238E27FC236}">
                <a16:creationId xmlns:a16="http://schemas.microsoft.com/office/drawing/2014/main" id="{82E0D150-DF04-47F6-9C43-DC10FF22418F}"/>
              </a:ext>
            </a:extLst>
          </p:cNvPr>
          <p:cNvGrpSpPr/>
          <p:nvPr/>
        </p:nvGrpSpPr>
        <p:grpSpPr>
          <a:xfrm>
            <a:off x="1019270" y="2323291"/>
            <a:ext cx="2655854" cy="2358437"/>
            <a:chOff x="-3523685" y="1958028"/>
            <a:chExt cx="1958562" cy="1739232"/>
          </a:xfrm>
        </p:grpSpPr>
        <p:pic>
          <p:nvPicPr>
            <p:cNvPr id="36" name="Picture 35" descr="Text, letter&#10;&#10;Description automatically generated">
              <a:extLst>
                <a:ext uri="{FF2B5EF4-FFF2-40B4-BE49-F238E27FC236}">
                  <a16:creationId xmlns:a16="http://schemas.microsoft.com/office/drawing/2014/main" id="{0F47B54E-5E7E-4FE6-8760-A09F3CD916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28008" y="2062938"/>
              <a:ext cx="1262885" cy="1634322"/>
            </a:xfrm>
            <a:prstGeom prst="rect">
              <a:avLst/>
            </a:prstGeom>
          </p:spPr>
        </p:pic>
        <p:pic>
          <p:nvPicPr>
            <p:cNvPr id="34" name="Picture 33" descr="Text, letter&#10;&#10;Description automatically generated">
              <a:extLst>
                <a:ext uri="{FF2B5EF4-FFF2-40B4-BE49-F238E27FC236}">
                  <a16:creationId xmlns:a16="http://schemas.microsoft.com/office/drawing/2014/main" id="{4A00C904-190E-4368-A22E-416CC24AF8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70457">
              <a:off x="-3136098" y="1994022"/>
              <a:ext cx="1262885" cy="1634322"/>
            </a:xfrm>
            <a:prstGeom prst="rect">
              <a:avLst/>
            </a:prstGeom>
          </p:spPr>
        </p:pic>
        <p:pic>
          <p:nvPicPr>
            <p:cNvPr id="6" name="Picture 5" descr="Text, letter&#10;&#10;Description automatically generated">
              <a:extLst>
                <a:ext uri="{FF2B5EF4-FFF2-40B4-BE49-F238E27FC236}">
                  <a16:creationId xmlns:a16="http://schemas.microsoft.com/office/drawing/2014/main" id="{494AFA42-6B73-40F3-83A7-553586B2CE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023637">
              <a:off x="-3523685" y="1958028"/>
              <a:ext cx="1262885" cy="1634322"/>
            </a:xfrm>
            <a:prstGeom prst="rect">
              <a:avLst/>
            </a:prstGeom>
          </p:spPr>
        </p:pic>
      </p:grpSp>
    </p:spTree>
    <p:extLst>
      <p:ext uri="{BB962C8B-B14F-4D97-AF65-F5344CB8AC3E}">
        <p14:creationId xmlns:p14="http://schemas.microsoft.com/office/powerpoint/2010/main" val="1224251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C0D2C37-8ECB-9EBE-DE35-3FD4EB328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0141"/>
            <a:ext cx="12192000" cy="5233737"/>
          </a:xfrm>
          <a:prstGeom prst="rect">
            <a:avLst/>
          </a:prstGeom>
        </p:spPr>
      </p:pic>
      <p:sp>
        <p:nvSpPr>
          <p:cNvPr id="5" name="Rectangle 4">
            <a:extLst>
              <a:ext uri="{FF2B5EF4-FFF2-40B4-BE49-F238E27FC236}">
                <a16:creationId xmlns:a16="http://schemas.microsoft.com/office/drawing/2014/main" id="{87CA67BD-5AB6-427A-9236-28D88D7AE6E3}"/>
              </a:ext>
            </a:extLst>
          </p:cNvPr>
          <p:cNvSpPr/>
          <p:nvPr/>
        </p:nvSpPr>
        <p:spPr>
          <a:xfrm>
            <a:off x="11410950" y="6486525"/>
            <a:ext cx="381000"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EFFCD-F3EF-7827-2447-53E3A685A78F}"/>
              </a:ext>
            </a:extLst>
          </p:cNvPr>
          <p:cNvSpPr>
            <a:spLocks noGrp="1"/>
          </p:cNvSpPr>
          <p:nvPr>
            <p:ph type="title"/>
          </p:nvPr>
        </p:nvSpPr>
        <p:spPr>
          <a:xfrm>
            <a:off x="0" y="422511"/>
            <a:ext cx="12192000" cy="643927"/>
          </a:xfrm>
        </p:spPr>
        <p:txBody>
          <a:bodyPr/>
          <a:lstStyle/>
          <a:p>
            <a:r>
              <a:rPr lang="en-US" dirty="0"/>
              <a:t>Second Dwelling Units</a:t>
            </a:r>
          </a:p>
        </p:txBody>
      </p:sp>
      <p:sp>
        <p:nvSpPr>
          <p:cNvPr id="6" name="TextBox 5">
            <a:extLst>
              <a:ext uri="{FF2B5EF4-FFF2-40B4-BE49-F238E27FC236}">
                <a16:creationId xmlns:a16="http://schemas.microsoft.com/office/drawing/2014/main" id="{8F386EA8-93D7-ADA8-C0F0-565431B1AAC5}"/>
              </a:ext>
            </a:extLst>
          </p:cNvPr>
          <p:cNvSpPr txBox="1"/>
          <p:nvPr/>
        </p:nvSpPr>
        <p:spPr>
          <a:xfrm flipH="1">
            <a:off x="450758" y="4315758"/>
            <a:ext cx="2987899" cy="971752"/>
          </a:xfrm>
          <a:prstGeom prst="roundRect">
            <a:avLst>
              <a:gd name="adj" fmla="val 9872"/>
            </a:avLst>
          </a:prstGeom>
          <a:solidFill>
            <a:srgbClr val="C00000"/>
          </a:solidFill>
        </p:spPr>
        <p:txBody>
          <a:bodyPr wrap="square" rtlCol="0">
            <a:spAutoFit/>
          </a:bodyPr>
          <a:lstStyle/>
          <a:p>
            <a:pPr>
              <a:lnSpc>
                <a:spcPct val="114000"/>
              </a:lnSpc>
            </a:pPr>
            <a:r>
              <a:rPr lang="en-US" sz="1600" dirty="0">
                <a:solidFill>
                  <a:schemeClr val="bg1"/>
                </a:solidFill>
              </a:rPr>
              <a:t>Increasing the maximum size from 900 SF to 1,500 SF; aligning parking with the size of the unit</a:t>
            </a:r>
          </a:p>
        </p:txBody>
      </p:sp>
    </p:spTree>
    <p:extLst>
      <p:ext uri="{BB962C8B-B14F-4D97-AF65-F5344CB8AC3E}">
        <p14:creationId xmlns:p14="http://schemas.microsoft.com/office/powerpoint/2010/main" val="177074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7</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dirty="0"/>
              <a:t>What We Would Like – Second Dwelling Units</a:t>
            </a:r>
          </a:p>
        </p:txBody>
      </p:sp>
      <p:pic>
        <p:nvPicPr>
          <p:cNvPr id="4" name="Picture 3">
            <a:extLst>
              <a:ext uri="{FF2B5EF4-FFF2-40B4-BE49-F238E27FC236}">
                <a16:creationId xmlns:a16="http://schemas.microsoft.com/office/drawing/2014/main" id="{29E3E51A-DB5A-0FE8-0A08-41D6848B4C02}"/>
              </a:ext>
            </a:extLst>
          </p:cNvPr>
          <p:cNvPicPr>
            <a:picLocks noChangeAspect="1"/>
          </p:cNvPicPr>
          <p:nvPr/>
        </p:nvPicPr>
        <p:blipFill rotWithShape="1">
          <a:blip r:embed="rId3"/>
          <a:srcRect l="41001" t="25467" r="21200" b="22583"/>
          <a:stretch/>
        </p:blipFill>
        <p:spPr>
          <a:xfrm>
            <a:off x="199264" y="1612903"/>
            <a:ext cx="5627826" cy="4350712"/>
          </a:xfrm>
          <a:prstGeom prst="rect">
            <a:avLst/>
          </a:prstGeom>
        </p:spPr>
      </p:pic>
      <p:pic>
        <p:nvPicPr>
          <p:cNvPr id="5" name="Picture 4">
            <a:extLst>
              <a:ext uri="{FF2B5EF4-FFF2-40B4-BE49-F238E27FC236}">
                <a16:creationId xmlns:a16="http://schemas.microsoft.com/office/drawing/2014/main" id="{3B8AE276-D29D-5255-B04B-03A96CD3DB87}"/>
              </a:ext>
            </a:extLst>
          </p:cNvPr>
          <p:cNvPicPr>
            <a:picLocks noChangeAspect="1"/>
          </p:cNvPicPr>
          <p:nvPr/>
        </p:nvPicPr>
        <p:blipFill rotWithShape="1">
          <a:blip r:embed="rId4"/>
          <a:srcRect l="16400" t="6267" r="16400" b="7333"/>
          <a:stretch/>
        </p:blipFill>
        <p:spPr>
          <a:xfrm>
            <a:off x="5991226" y="1612903"/>
            <a:ext cx="6015798" cy="4350711"/>
          </a:xfrm>
          <a:prstGeom prst="rect">
            <a:avLst/>
          </a:prstGeom>
        </p:spPr>
      </p:pic>
    </p:spTree>
    <p:extLst>
      <p:ext uri="{BB962C8B-B14F-4D97-AF65-F5344CB8AC3E}">
        <p14:creationId xmlns:p14="http://schemas.microsoft.com/office/powerpoint/2010/main" val="477115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F0E3429-2045-10A4-FBCC-7A89CFC8A4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06905"/>
            <a:ext cx="12192000" cy="5221706"/>
          </a:xfrm>
          <a:prstGeom prst="rect">
            <a:avLst/>
          </a:prstGeom>
        </p:spPr>
      </p:pic>
      <p:sp>
        <p:nvSpPr>
          <p:cNvPr id="6" name="Rectangle 5">
            <a:extLst>
              <a:ext uri="{FF2B5EF4-FFF2-40B4-BE49-F238E27FC236}">
                <a16:creationId xmlns:a16="http://schemas.microsoft.com/office/drawing/2014/main" id="{19784285-C27F-4CBA-9F45-321C4B734C87}"/>
              </a:ext>
            </a:extLst>
          </p:cNvPr>
          <p:cNvSpPr/>
          <p:nvPr/>
        </p:nvSpPr>
        <p:spPr>
          <a:xfrm>
            <a:off x="11410950" y="6486525"/>
            <a:ext cx="381000" cy="238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481BF-7A9D-F826-5701-75F57E5DE6C5}"/>
              </a:ext>
            </a:extLst>
          </p:cNvPr>
          <p:cNvSpPr>
            <a:spLocks noGrp="1"/>
          </p:cNvSpPr>
          <p:nvPr>
            <p:ph type="title"/>
          </p:nvPr>
        </p:nvSpPr>
        <p:spPr/>
        <p:txBody>
          <a:bodyPr/>
          <a:lstStyle/>
          <a:p>
            <a:r>
              <a:rPr lang="en-US" dirty="0"/>
              <a:t>Return of the Fourplex</a:t>
            </a:r>
          </a:p>
        </p:txBody>
      </p:sp>
      <p:sp>
        <p:nvSpPr>
          <p:cNvPr id="4" name="TextBox 3">
            <a:extLst>
              <a:ext uri="{FF2B5EF4-FFF2-40B4-BE49-F238E27FC236}">
                <a16:creationId xmlns:a16="http://schemas.microsoft.com/office/drawing/2014/main" id="{3EBB1CA1-F262-1E4B-1B29-4115CE0211C1}"/>
              </a:ext>
            </a:extLst>
          </p:cNvPr>
          <p:cNvSpPr txBox="1"/>
          <p:nvPr/>
        </p:nvSpPr>
        <p:spPr>
          <a:xfrm flipH="1">
            <a:off x="459225" y="4231091"/>
            <a:ext cx="2987899" cy="1862773"/>
          </a:xfrm>
          <a:prstGeom prst="roundRect">
            <a:avLst>
              <a:gd name="adj" fmla="val 9872"/>
            </a:avLst>
          </a:prstGeom>
          <a:solidFill>
            <a:srgbClr val="C00000"/>
          </a:solidFill>
        </p:spPr>
        <p:txBody>
          <a:bodyPr wrap="square" rtlCol="0">
            <a:spAutoFit/>
          </a:bodyPr>
          <a:lstStyle/>
          <a:p>
            <a:pPr>
              <a:lnSpc>
                <a:spcPct val="114000"/>
              </a:lnSpc>
            </a:pPr>
            <a:r>
              <a:rPr lang="en-US" sz="1600" dirty="0">
                <a:solidFill>
                  <a:schemeClr val="bg1"/>
                </a:solidFill>
              </a:rPr>
              <a:t>Reduce driveway width; aligning parking to the size of the unit; allowing 3--4 units on local streets; limiting 5--8 units to collectors and major thoroughfares. </a:t>
            </a:r>
          </a:p>
        </p:txBody>
      </p:sp>
    </p:spTree>
    <p:extLst>
      <p:ext uri="{BB962C8B-B14F-4D97-AF65-F5344CB8AC3E}">
        <p14:creationId xmlns:p14="http://schemas.microsoft.com/office/powerpoint/2010/main" val="72672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B7AFA-DBD7-5162-B1B6-267BADFB3542}"/>
              </a:ext>
            </a:extLst>
          </p:cNvPr>
          <p:cNvSpPr/>
          <p:nvPr/>
        </p:nvSpPr>
        <p:spPr>
          <a:xfrm>
            <a:off x="0" y="1171575"/>
            <a:ext cx="12192000"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D32E1D1-3824-70EE-3168-60C9A792F0AC}"/>
              </a:ext>
            </a:extLst>
          </p:cNvPr>
          <p:cNvSpPr>
            <a:spLocks noGrp="1"/>
          </p:cNvSpPr>
          <p:nvPr>
            <p:ph type="sldNum" sz="quarter" idx="4"/>
          </p:nvPr>
        </p:nvSpPr>
        <p:spPr/>
        <p:txBody>
          <a:bodyPr/>
          <a:lstStyle/>
          <a:p>
            <a:fld id="{63A82FDE-EB22-453B-9CDD-747AD1B69E97}" type="slidenum">
              <a:rPr lang="en-US" smtClean="0"/>
              <a:t>9</a:t>
            </a:fld>
            <a:endParaRPr lang="en-US"/>
          </a:p>
        </p:txBody>
      </p:sp>
      <p:sp>
        <p:nvSpPr>
          <p:cNvPr id="3" name="Title 2">
            <a:extLst>
              <a:ext uri="{FF2B5EF4-FFF2-40B4-BE49-F238E27FC236}">
                <a16:creationId xmlns:a16="http://schemas.microsoft.com/office/drawing/2014/main" id="{B4D7AA8D-B334-767C-09ED-C6E0AECD5262}"/>
              </a:ext>
            </a:extLst>
          </p:cNvPr>
          <p:cNvSpPr>
            <a:spLocks noGrp="1"/>
          </p:cNvSpPr>
          <p:nvPr>
            <p:ph type="title"/>
          </p:nvPr>
        </p:nvSpPr>
        <p:spPr/>
        <p:txBody>
          <a:bodyPr/>
          <a:lstStyle/>
          <a:p>
            <a:r>
              <a:rPr lang="en-US" dirty="0"/>
              <a:t>From This to That – Multi-Unit Residential</a:t>
            </a:r>
          </a:p>
        </p:txBody>
      </p:sp>
      <p:pic>
        <p:nvPicPr>
          <p:cNvPr id="4" name="Picture 3">
            <a:extLst>
              <a:ext uri="{FF2B5EF4-FFF2-40B4-BE49-F238E27FC236}">
                <a16:creationId xmlns:a16="http://schemas.microsoft.com/office/drawing/2014/main" id="{5F482159-9CB3-5BC8-C4EC-677710FC9E31}"/>
              </a:ext>
            </a:extLst>
          </p:cNvPr>
          <p:cNvPicPr>
            <a:picLocks noChangeAspect="1"/>
          </p:cNvPicPr>
          <p:nvPr/>
        </p:nvPicPr>
        <p:blipFill rotWithShape="1">
          <a:blip r:embed="rId3"/>
          <a:srcRect b="4762"/>
          <a:stretch/>
        </p:blipFill>
        <p:spPr>
          <a:xfrm>
            <a:off x="507557" y="1638302"/>
            <a:ext cx="5536728" cy="4572000"/>
          </a:xfrm>
          <a:prstGeom prst="rect">
            <a:avLst/>
          </a:prstGeom>
        </p:spPr>
      </p:pic>
      <p:pic>
        <p:nvPicPr>
          <p:cNvPr id="5" name="Picture 4">
            <a:extLst>
              <a:ext uri="{FF2B5EF4-FFF2-40B4-BE49-F238E27FC236}">
                <a16:creationId xmlns:a16="http://schemas.microsoft.com/office/drawing/2014/main" id="{44D11565-0DA1-04F8-456C-8248924B4368}"/>
              </a:ext>
            </a:extLst>
          </p:cNvPr>
          <p:cNvPicPr>
            <a:picLocks noChangeAspect="1"/>
          </p:cNvPicPr>
          <p:nvPr/>
        </p:nvPicPr>
        <p:blipFill rotWithShape="1">
          <a:blip r:embed="rId4"/>
          <a:srcRect t="4762"/>
          <a:stretch/>
        </p:blipFill>
        <p:spPr>
          <a:xfrm>
            <a:off x="6271326" y="1638301"/>
            <a:ext cx="5500307" cy="4571999"/>
          </a:xfrm>
          <a:prstGeom prst="rect">
            <a:avLst/>
          </a:prstGeom>
        </p:spPr>
      </p:pic>
      <p:sp>
        <p:nvSpPr>
          <p:cNvPr id="9" name="TextBox 8">
            <a:extLst>
              <a:ext uri="{FF2B5EF4-FFF2-40B4-BE49-F238E27FC236}">
                <a16:creationId xmlns:a16="http://schemas.microsoft.com/office/drawing/2014/main" id="{B04B5984-8734-61AD-4E36-FD9F11E3B051}"/>
              </a:ext>
            </a:extLst>
          </p:cNvPr>
          <p:cNvSpPr txBox="1"/>
          <p:nvPr/>
        </p:nvSpPr>
        <p:spPr>
          <a:xfrm>
            <a:off x="486039" y="1324411"/>
            <a:ext cx="189186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have now</a:t>
            </a:r>
          </a:p>
        </p:txBody>
      </p:sp>
      <p:sp>
        <p:nvSpPr>
          <p:cNvPr id="10" name="TextBox 9">
            <a:extLst>
              <a:ext uri="{FF2B5EF4-FFF2-40B4-BE49-F238E27FC236}">
                <a16:creationId xmlns:a16="http://schemas.microsoft.com/office/drawing/2014/main" id="{EA1D5602-8118-7D04-E5AA-35DDFC731C05}"/>
              </a:ext>
            </a:extLst>
          </p:cNvPr>
          <p:cNvSpPr txBox="1"/>
          <p:nvPr/>
        </p:nvSpPr>
        <p:spPr>
          <a:xfrm>
            <a:off x="6219824" y="1325288"/>
            <a:ext cx="196079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What we would like</a:t>
            </a:r>
          </a:p>
        </p:txBody>
      </p:sp>
    </p:spTree>
    <p:extLst>
      <p:ext uri="{BB962C8B-B14F-4D97-AF65-F5344CB8AC3E}">
        <p14:creationId xmlns:p14="http://schemas.microsoft.com/office/powerpoint/2010/main" val="3136358498"/>
      </p:ext>
    </p:extLst>
  </p:cSld>
  <p:clrMapOvr>
    <a:masterClrMapping/>
  </p:clrMapOvr>
</p:sld>
</file>

<file path=ppt/theme/theme1.xml><?xml version="1.0" encoding="utf-8"?>
<a:theme xmlns:a="http://schemas.openxmlformats.org/drawingml/2006/main" name="Title Slide #1">
  <a:themeElements>
    <a:clrScheme name="City of Houston - Presentation Colors">
      <a:dk1>
        <a:sysClr val="windowText" lastClr="000000"/>
      </a:dk1>
      <a:lt1>
        <a:sysClr val="window" lastClr="FFFFFF"/>
      </a:lt1>
      <a:dk2>
        <a:srgbClr val="5585E2"/>
      </a:dk2>
      <a:lt2>
        <a:srgbClr val="F2F2F2"/>
      </a:lt2>
      <a:accent1>
        <a:srgbClr val="1B4298"/>
      </a:accent1>
      <a:accent2>
        <a:srgbClr val="FC9204"/>
      </a:accent2>
      <a:accent3>
        <a:srgbClr val="595959"/>
      </a:accent3>
      <a:accent4>
        <a:srgbClr val="7EC234"/>
      </a:accent4>
      <a:accent5>
        <a:srgbClr val="D00000"/>
      </a:accent5>
      <a:accent6>
        <a:srgbClr val="A5A5A5"/>
      </a:accent6>
      <a:hlink>
        <a:srgbClr val="1B4298"/>
      </a:hlink>
      <a:folHlink>
        <a:srgbClr val="717171"/>
      </a:folHlink>
    </a:clrScheme>
    <a:fontScheme name="City of Houston -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H-PDD-PowerPoint-Template-20210416-v08.potx" id="{FEEFF114-2A11-45B9-AFAD-36C4DE6555DC}" vid="{9AF0A60D-A9E0-4D44-8239-4593A8B6F9CD}"/>
    </a:ext>
  </a:extLst>
</a:theme>
</file>

<file path=ppt/theme/theme2.xml><?xml version="1.0" encoding="utf-8"?>
<a:theme xmlns:a="http://schemas.openxmlformats.org/drawingml/2006/main" name="Title Slide #2">
  <a:themeElements>
    <a:clrScheme name="City of Houston - Presentation Colors">
      <a:dk1>
        <a:sysClr val="windowText" lastClr="000000"/>
      </a:dk1>
      <a:lt1>
        <a:sysClr val="window" lastClr="FFFFFF"/>
      </a:lt1>
      <a:dk2>
        <a:srgbClr val="5585E2"/>
      </a:dk2>
      <a:lt2>
        <a:srgbClr val="F2F2F2"/>
      </a:lt2>
      <a:accent1>
        <a:srgbClr val="1B4298"/>
      </a:accent1>
      <a:accent2>
        <a:srgbClr val="FC9204"/>
      </a:accent2>
      <a:accent3>
        <a:srgbClr val="595959"/>
      </a:accent3>
      <a:accent4>
        <a:srgbClr val="7EC234"/>
      </a:accent4>
      <a:accent5>
        <a:srgbClr val="D00000"/>
      </a:accent5>
      <a:accent6>
        <a:srgbClr val="A5A5A5"/>
      </a:accent6>
      <a:hlink>
        <a:srgbClr val="1B4298"/>
      </a:hlink>
      <a:folHlink>
        <a:srgbClr val="717171"/>
      </a:folHlink>
    </a:clrScheme>
    <a:fontScheme name="City of Houston -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H-PDD-PowerPoint-Template-20210416-v08.potx" id="{FEEFF114-2A11-45B9-AFAD-36C4DE6555DC}" vid="{B35C8665-CF5F-4290-BA70-B217121E566C}"/>
    </a:ext>
  </a:extLst>
</a:theme>
</file>

<file path=ppt/theme/theme3.xml><?xml version="1.0" encoding="utf-8"?>
<a:theme xmlns:a="http://schemas.openxmlformats.org/drawingml/2006/main" name="CONTENT (with top bar)">
  <a:themeElements>
    <a:clrScheme name="City of Houston - Presentation Colors">
      <a:dk1>
        <a:sysClr val="windowText" lastClr="000000"/>
      </a:dk1>
      <a:lt1>
        <a:sysClr val="window" lastClr="FFFFFF"/>
      </a:lt1>
      <a:dk2>
        <a:srgbClr val="5585E2"/>
      </a:dk2>
      <a:lt2>
        <a:srgbClr val="F2F2F2"/>
      </a:lt2>
      <a:accent1>
        <a:srgbClr val="1B4298"/>
      </a:accent1>
      <a:accent2>
        <a:srgbClr val="FC9204"/>
      </a:accent2>
      <a:accent3>
        <a:srgbClr val="595959"/>
      </a:accent3>
      <a:accent4>
        <a:srgbClr val="7EC234"/>
      </a:accent4>
      <a:accent5>
        <a:srgbClr val="D00000"/>
      </a:accent5>
      <a:accent6>
        <a:srgbClr val="A5A5A5"/>
      </a:accent6>
      <a:hlink>
        <a:srgbClr val="1B4298"/>
      </a:hlink>
      <a:folHlink>
        <a:srgbClr val="717171"/>
      </a:folHlink>
    </a:clrScheme>
    <a:fontScheme name="City of Houston -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H-PDD-PowerPoint-Template-20210416-v08.potx" id="{FEEFF114-2A11-45B9-AFAD-36C4DE6555DC}" vid="{06D22FBF-30FF-48B2-9B7B-DDA28F1EEFD5}"/>
    </a:ext>
  </a:extLst>
</a:theme>
</file>

<file path=ppt/theme/theme4.xml><?xml version="1.0" encoding="utf-8"?>
<a:theme xmlns:a="http://schemas.openxmlformats.org/drawingml/2006/main" name="CONTENT">
  <a:themeElements>
    <a:clrScheme name="City of Houston - Presentation Colors">
      <a:dk1>
        <a:sysClr val="windowText" lastClr="000000"/>
      </a:dk1>
      <a:lt1>
        <a:sysClr val="window" lastClr="FFFFFF"/>
      </a:lt1>
      <a:dk2>
        <a:srgbClr val="5585E2"/>
      </a:dk2>
      <a:lt2>
        <a:srgbClr val="F2F2F2"/>
      </a:lt2>
      <a:accent1>
        <a:srgbClr val="1B4298"/>
      </a:accent1>
      <a:accent2>
        <a:srgbClr val="FC9204"/>
      </a:accent2>
      <a:accent3>
        <a:srgbClr val="595959"/>
      </a:accent3>
      <a:accent4>
        <a:srgbClr val="7EC234"/>
      </a:accent4>
      <a:accent5>
        <a:srgbClr val="D00000"/>
      </a:accent5>
      <a:accent6>
        <a:srgbClr val="A5A5A5"/>
      </a:accent6>
      <a:hlink>
        <a:srgbClr val="1B4298"/>
      </a:hlink>
      <a:folHlink>
        <a:srgbClr val="717171"/>
      </a:folHlink>
    </a:clrScheme>
    <a:fontScheme name="City of Houston -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H-PDD-PowerPoint-Template-20210416-v08.potx" id="{FEEFF114-2A11-45B9-AFAD-36C4DE6555DC}" vid="{DB05D876-B7B0-4A75-A59C-FAE3FDB2112E}"/>
    </a:ext>
  </a:extLst>
</a:theme>
</file>

<file path=ppt/theme/theme5.xml><?xml version="1.0" encoding="utf-8"?>
<a:theme xmlns:a="http://schemas.openxmlformats.org/drawingml/2006/main" name="DIVIDERS">
  <a:themeElements>
    <a:clrScheme name="City of Houston - Presentation Colors">
      <a:dk1>
        <a:sysClr val="windowText" lastClr="000000"/>
      </a:dk1>
      <a:lt1>
        <a:sysClr val="window" lastClr="FFFFFF"/>
      </a:lt1>
      <a:dk2>
        <a:srgbClr val="5585E2"/>
      </a:dk2>
      <a:lt2>
        <a:srgbClr val="F2F2F2"/>
      </a:lt2>
      <a:accent1>
        <a:srgbClr val="1B4298"/>
      </a:accent1>
      <a:accent2>
        <a:srgbClr val="FC9204"/>
      </a:accent2>
      <a:accent3>
        <a:srgbClr val="595959"/>
      </a:accent3>
      <a:accent4>
        <a:srgbClr val="7EC234"/>
      </a:accent4>
      <a:accent5>
        <a:srgbClr val="D00000"/>
      </a:accent5>
      <a:accent6>
        <a:srgbClr val="A5A5A5"/>
      </a:accent6>
      <a:hlink>
        <a:srgbClr val="1B4298"/>
      </a:hlink>
      <a:folHlink>
        <a:srgbClr val="717171"/>
      </a:folHlink>
    </a:clrScheme>
    <a:fontScheme name="City of Houston - Presentatio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H-PDD-PowerPoint-Template-20210416-v08.potx" id="{FEEFF114-2A11-45B9-AFAD-36C4DE6555DC}" vid="{AF3212E0-AB97-4F71-B921-0DB2FFF70C0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DCBAA10D800244A833A2DFDB5C8525" ma:contentTypeVersion="4" ma:contentTypeDescription="Create a new document." ma:contentTypeScope="" ma:versionID="c9650274be019388482677add1a0081f">
  <xsd:schema xmlns:xsd="http://www.w3.org/2001/XMLSchema" xmlns:xs="http://www.w3.org/2001/XMLSchema" xmlns:p="http://schemas.microsoft.com/office/2006/metadata/properties" xmlns:ns2="dc74308c-be0a-436f-9dd0-f1a7a1573f3d" xmlns:ns3="ee8352cb-14fe-4d0b-ba74-95b2b73ba32b" targetNamespace="http://schemas.microsoft.com/office/2006/metadata/properties" ma:root="true" ma:fieldsID="90dee271463a8875727850e5f6d15cfc" ns2:_="" ns3:_="">
    <xsd:import namespace="dc74308c-be0a-436f-9dd0-f1a7a1573f3d"/>
    <xsd:import namespace="ee8352cb-14fe-4d0b-ba74-95b2b73ba3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4308c-be0a-436f-9dd0-f1a7a1573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8352cb-14fe-4d0b-ba74-95b2b73ba3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E234D5-5011-4E50-9A18-A36634B6664B}">
  <ds:schemaRefs>
    <ds:schemaRef ds:uri="http://schemas.microsoft.com/sharepoint/v3/contenttype/forms"/>
  </ds:schemaRefs>
</ds:datastoreItem>
</file>

<file path=customXml/itemProps2.xml><?xml version="1.0" encoding="utf-8"?>
<ds:datastoreItem xmlns:ds="http://schemas.openxmlformats.org/officeDocument/2006/customXml" ds:itemID="{0C0B36F7-6F3D-40BC-8B30-A7C3DA9E1294}">
  <ds:schemaRefs>
    <ds:schemaRef ds:uri="dc74308c-be0a-436f-9dd0-f1a7a1573f3d"/>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ee8352cb-14fe-4d0b-ba74-95b2b73ba32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0FAFCB1-25D3-4C1D-A12E-BFF0A32748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4308c-be0a-436f-9dd0-f1a7a1573f3d"/>
    <ds:schemaRef ds:uri="ee8352cb-14fe-4d0b-ba74-95b2b73ba3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CoH-PD-PowerPoint-Template-20210416-v08</Template>
  <TotalTime>7574</TotalTime>
  <Words>2576</Words>
  <Application>Microsoft Office PowerPoint</Application>
  <PresentationFormat>Widescreen</PresentationFormat>
  <Paragraphs>149</Paragraphs>
  <Slides>19</Slides>
  <Notes>19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19</vt:i4>
      </vt:variant>
    </vt:vector>
  </HeadingPairs>
  <TitlesOfParts>
    <vt:vector size="34" baseType="lpstr">
      <vt:lpstr>Arial</vt:lpstr>
      <vt:lpstr>Avenir Book</vt:lpstr>
      <vt:lpstr>Calibri</vt:lpstr>
      <vt:lpstr>Century Gothic</vt:lpstr>
      <vt:lpstr>Garamond</vt:lpstr>
      <vt:lpstr>Poppins</vt:lpstr>
      <vt:lpstr>Poppins ExtraBold</vt:lpstr>
      <vt:lpstr>Poppins SemiBold</vt:lpstr>
      <vt:lpstr>Symbol</vt:lpstr>
      <vt:lpstr>Wingdings</vt:lpstr>
      <vt:lpstr>Title Slide #1</vt:lpstr>
      <vt:lpstr>Title Slide #2</vt:lpstr>
      <vt:lpstr>CONTENT (with top bar)</vt:lpstr>
      <vt:lpstr>CONTENT</vt:lpstr>
      <vt:lpstr>DIVIDERS</vt:lpstr>
      <vt:lpstr>PowerPoint Presentation</vt:lpstr>
      <vt:lpstr>PowerPoint Presentation</vt:lpstr>
      <vt:lpstr>Accomplishments to date: </vt:lpstr>
      <vt:lpstr>Proposed Housing Recommendations</vt:lpstr>
      <vt:lpstr>Deed Restrictions Override</vt:lpstr>
      <vt:lpstr>Second Dwelling Units</vt:lpstr>
      <vt:lpstr>What We Would Like – Second Dwelling Units</vt:lpstr>
      <vt:lpstr>Return of the Fourplex</vt:lpstr>
      <vt:lpstr>From This to That – Multi-Unit Residential</vt:lpstr>
      <vt:lpstr>Courtyards Create Community Spaces</vt:lpstr>
      <vt:lpstr>What We Would Like - Courtyard</vt:lpstr>
      <vt:lpstr>Narrow Lots Can Be Safer</vt:lpstr>
      <vt:lpstr>From This to That – Narrow Lots</vt:lpstr>
      <vt:lpstr>Planning Commission Decision</vt:lpstr>
      <vt:lpstr>From This to That – Narrow Lots</vt:lpstr>
      <vt:lpstr>Right-Sized Parking Minimums</vt:lpstr>
      <vt:lpstr>PROPOSED MARKET-BASED PARKING NEAR TRANSIT</vt:lpstr>
      <vt:lpstr>PROPOSED MARKET-BASED PARKING NEAR TRANSIT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Eddy - PD</dc:creator>
  <cp:lastModifiedBy>Wallace Brown, Margaret - PD</cp:lastModifiedBy>
  <cp:revision>53</cp:revision>
  <cp:lastPrinted>2023-06-12T21:48:39Z</cp:lastPrinted>
  <dcterms:created xsi:type="dcterms:W3CDTF">2021-04-27T16:40:15Z</dcterms:created>
  <dcterms:modified xsi:type="dcterms:W3CDTF">2023-06-12T21:50:25Z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0x0101008EDCBAA10D800244A833A2DFDB5C8525</vt:lpwstr>
  </property>
</Properties>
</file>